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7" r:id="rId2"/>
    <p:sldMasterId id="2147483778" r:id="rId3"/>
  </p:sldMasterIdLst>
  <p:notesMasterIdLst>
    <p:notesMasterId r:id="rId19"/>
  </p:notesMasterIdLst>
  <p:handoutMasterIdLst>
    <p:handoutMasterId r:id="rId20"/>
  </p:handoutMasterIdLst>
  <p:sldIdLst>
    <p:sldId id="844" r:id="rId4"/>
    <p:sldId id="1020" r:id="rId5"/>
    <p:sldId id="309" r:id="rId6"/>
    <p:sldId id="1004" r:id="rId7"/>
    <p:sldId id="959" r:id="rId8"/>
    <p:sldId id="1005" r:id="rId9"/>
    <p:sldId id="1007" r:id="rId10"/>
    <p:sldId id="257" r:id="rId11"/>
    <p:sldId id="1968" r:id="rId12"/>
    <p:sldId id="865" r:id="rId13"/>
    <p:sldId id="1024" r:id="rId14"/>
    <p:sldId id="262" r:id="rId15"/>
    <p:sldId id="972" r:id="rId16"/>
    <p:sldId id="973" r:id="rId17"/>
    <p:sldId id="1963" r:id="rId1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484F9AA-09A9-4569-AFAF-81CF06435F69}">
          <p14:sldIdLst>
            <p14:sldId id="844"/>
            <p14:sldId id="1020"/>
            <p14:sldId id="309"/>
            <p14:sldId id="1004"/>
            <p14:sldId id="959"/>
            <p14:sldId id="1005"/>
            <p14:sldId id="1007"/>
            <p14:sldId id="257"/>
            <p14:sldId id="1968"/>
            <p14:sldId id="865"/>
            <p14:sldId id="1024"/>
            <p14:sldId id="262"/>
            <p14:sldId id="972"/>
            <p14:sldId id="973"/>
            <p14:sldId id="19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872"/>
    <a:srgbClr val="008172"/>
    <a:srgbClr val="E2F3FC"/>
    <a:srgbClr val="77AA31"/>
    <a:srgbClr val="808080"/>
    <a:srgbClr val="FF6C38"/>
    <a:srgbClr val="FF6B36"/>
    <a:srgbClr val="FD6B31"/>
    <a:srgbClr val="FD6A39"/>
    <a:srgbClr val="FB6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56" autoAdjust="0"/>
  </p:normalViewPr>
  <p:slideViewPr>
    <p:cSldViewPr>
      <p:cViewPr varScale="1">
        <p:scale>
          <a:sx n="111" d="100"/>
          <a:sy n="111" d="100"/>
        </p:scale>
        <p:origin x="16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170"/>
    </p:cViewPr>
  </p:sorterViewPr>
  <p:notesViewPr>
    <p:cSldViewPr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874E8-616C-4678-A9AC-5F6DE26ACC3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C1EE3-90EA-43A4-B455-3DA1D7609B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5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E79B9-CD32-4011-82AC-229316127DFE}" type="datetimeFigureOut">
              <a:rPr lang="fr-BE" smtClean="0"/>
              <a:t>06-11-23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86D5D-4076-4700-9F1A-925CB6221BF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788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360233"/>
            <a:ext cx="8240108" cy="3030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3473595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4978439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70F468-5A1A-49DD-BAD7-AF2054748364}" type="datetimeFigureOut">
              <a:rPr lang="fr-BE" smtClean="0"/>
              <a:pPr/>
              <a:t>06-11-23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2A91DC-9C70-4706-9139-2088B6385D42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9" name="Groupe 8"/>
          <p:cNvGrpSpPr/>
          <p:nvPr userDrawn="1"/>
        </p:nvGrpSpPr>
        <p:grpSpPr>
          <a:xfrm>
            <a:off x="448091" y="441325"/>
            <a:ext cx="8238710" cy="108000"/>
            <a:chOff x="448091" y="441325"/>
            <a:chExt cx="8238710" cy="108000"/>
          </a:xfrm>
        </p:grpSpPr>
        <p:sp>
          <p:nvSpPr>
            <p:cNvPr id="10" name="Rectangle 9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27" y="789039"/>
            <a:ext cx="2344440" cy="23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8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1591325"/>
            <a:ext cx="7989752" cy="4267472"/>
          </a:xfrm>
        </p:spPr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F468-5A1A-49DD-BAD7-AF2054748364}" type="datetimeFigureOut">
              <a:rPr lang="fr-BE" smtClean="0"/>
              <a:pPr/>
              <a:t>06-11-23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91DC-9C70-4706-9139-2088B6385D42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81192" y="174518"/>
            <a:ext cx="7989752" cy="1083329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448091" y="1370586"/>
            <a:ext cx="8238710" cy="108000"/>
            <a:chOff x="448091" y="441325"/>
            <a:chExt cx="8238710" cy="108000"/>
          </a:xfrm>
        </p:grpSpPr>
        <p:sp>
          <p:nvSpPr>
            <p:cNvPr id="15" name="Rectangle 14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96" y="175341"/>
            <a:ext cx="1080707" cy="1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0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360233"/>
            <a:ext cx="8240108" cy="3030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3473595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4978439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70F468-5A1A-49DD-BAD7-AF2054748364}" type="datetimeFigureOut">
              <a:rPr lang="fr-BE" smtClean="0"/>
              <a:t>06-11-23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2A91DC-9C70-4706-9139-2088B6385D42}" type="slidenum">
              <a:rPr lang="fr-BE" smtClean="0"/>
              <a:t>‹N°›</a:t>
            </a:fld>
            <a:endParaRPr lang="fr-BE"/>
          </a:p>
        </p:txBody>
      </p:sp>
      <p:grpSp>
        <p:nvGrpSpPr>
          <p:cNvPr id="9" name="Groupe 8"/>
          <p:cNvGrpSpPr/>
          <p:nvPr userDrawn="1"/>
        </p:nvGrpSpPr>
        <p:grpSpPr>
          <a:xfrm>
            <a:off x="448091" y="441325"/>
            <a:ext cx="8238710" cy="108000"/>
            <a:chOff x="448091" y="441325"/>
            <a:chExt cx="8238710" cy="108000"/>
          </a:xfrm>
        </p:grpSpPr>
        <p:sp>
          <p:nvSpPr>
            <p:cNvPr id="10" name="Rectangle 9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58" y="723209"/>
            <a:ext cx="2249648" cy="224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25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174518"/>
            <a:ext cx="7989752" cy="1083329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591325"/>
            <a:ext cx="7989752" cy="42674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F468-5A1A-49DD-BAD7-AF2054748364}" type="datetimeFigureOut">
              <a:rPr lang="fr-BE" smtClean="0"/>
              <a:t>06-11-23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91DC-9C70-4706-9139-2088B6385D42}" type="slidenum">
              <a:rPr lang="fr-BE" smtClean="0"/>
              <a:t>‹N°›</a:t>
            </a:fld>
            <a:endParaRPr lang="fr-BE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448091" y="1370586"/>
            <a:ext cx="8238710" cy="108000"/>
            <a:chOff x="448091" y="441325"/>
            <a:chExt cx="8238710" cy="108000"/>
          </a:xfrm>
        </p:grpSpPr>
        <p:sp>
          <p:nvSpPr>
            <p:cNvPr id="9" name="Rectangle 8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27" y="5499676"/>
            <a:ext cx="1238875" cy="1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34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70F468-5A1A-49DD-BAD7-AF2054748364}" type="datetimeFigureOut">
              <a:rPr lang="fr-BE" smtClean="0"/>
              <a:t>06-11-23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2A91DC-9C70-4706-9139-2088B6385D42}" type="slidenum">
              <a:rPr lang="fr-BE" smtClean="0"/>
              <a:t>‹N°›</a:t>
            </a:fld>
            <a:endParaRPr lang="fr-BE"/>
          </a:p>
        </p:txBody>
      </p:sp>
      <p:grpSp>
        <p:nvGrpSpPr>
          <p:cNvPr id="9" name="Groupe 8"/>
          <p:cNvGrpSpPr/>
          <p:nvPr userDrawn="1"/>
        </p:nvGrpSpPr>
        <p:grpSpPr>
          <a:xfrm>
            <a:off x="448091" y="2797939"/>
            <a:ext cx="8238710" cy="108000"/>
            <a:chOff x="448091" y="441325"/>
            <a:chExt cx="8238710" cy="108000"/>
          </a:xfrm>
        </p:grpSpPr>
        <p:sp>
          <p:nvSpPr>
            <p:cNvPr id="10" name="Rectangle 9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91" y="362455"/>
            <a:ext cx="3342818" cy="21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59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1591324"/>
            <a:ext cx="3899527" cy="4269725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1591325"/>
            <a:ext cx="3907662" cy="4269725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F468-5A1A-49DD-BAD7-AF2054748364}" type="datetimeFigureOut">
              <a:rPr lang="fr-BE" smtClean="0"/>
              <a:t>06-11-23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91DC-9C70-4706-9139-2088B6385D42}" type="slidenum">
              <a:rPr lang="fr-BE" smtClean="0"/>
              <a:t>‹N°›</a:t>
            </a:fld>
            <a:endParaRPr lang="fr-BE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1192" y="174518"/>
            <a:ext cx="7989752" cy="1083329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448091" y="1370586"/>
            <a:ext cx="8238710" cy="108000"/>
            <a:chOff x="448091" y="441325"/>
            <a:chExt cx="8238710" cy="108000"/>
          </a:xfrm>
        </p:grpSpPr>
        <p:sp>
          <p:nvSpPr>
            <p:cNvPr id="16" name="Rectangle 15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29" y="5197154"/>
            <a:ext cx="2336870" cy="15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36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1610970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319617"/>
            <a:ext cx="3899527" cy="3541434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1610970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319617"/>
            <a:ext cx="3907662" cy="3541434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F468-5A1A-49DD-BAD7-AF2054748364}" type="datetimeFigureOut">
              <a:rPr lang="fr-BE" smtClean="0"/>
              <a:t>06-11-23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91DC-9C70-4706-9139-2088B6385D42}" type="slidenum">
              <a:rPr lang="fr-BE" smtClean="0"/>
              <a:t>‹N°›</a:t>
            </a:fld>
            <a:endParaRPr lang="fr-BE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81192" y="174518"/>
            <a:ext cx="7989752" cy="1083329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448091" y="1370586"/>
            <a:ext cx="8238710" cy="108000"/>
            <a:chOff x="448091" y="441325"/>
            <a:chExt cx="8238710" cy="108000"/>
          </a:xfrm>
        </p:grpSpPr>
        <p:sp>
          <p:nvSpPr>
            <p:cNvPr id="18" name="Rectangle 17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29" y="5197154"/>
            <a:ext cx="2336870" cy="15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39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F468-5A1A-49DD-BAD7-AF2054748364}" type="datetimeFigureOut">
              <a:rPr lang="fr-BE" smtClean="0"/>
              <a:t>06-11-23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91DC-9C70-4706-9139-2088B6385D42}" type="slidenum">
              <a:rPr lang="fr-BE" smtClean="0"/>
              <a:t>‹N°›</a:t>
            </a:fld>
            <a:endParaRPr lang="fr-BE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2" y="174518"/>
            <a:ext cx="7989752" cy="1083329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448091" y="1370586"/>
            <a:ext cx="8238710" cy="108000"/>
            <a:chOff x="448091" y="441325"/>
            <a:chExt cx="8238710" cy="108000"/>
          </a:xfrm>
        </p:grpSpPr>
        <p:sp>
          <p:nvSpPr>
            <p:cNvPr id="14" name="Rectangle 13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29" y="5197154"/>
            <a:ext cx="2336870" cy="15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8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F468-5A1A-49DD-BAD7-AF2054748364}" type="datetimeFigureOut">
              <a:rPr lang="fr-BE" smtClean="0"/>
              <a:t>06-11-23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91DC-9C70-4706-9139-2088B6385D42}" type="slidenum">
              <a:rPr lang="fr-BE" smtClean="0"/>
              <a:t>‹N°›</a:t>
            </a:fld>
            <a:endParaRPr lang="fr-BE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448091" y="1370586"/>
            <a:ext cx="8238710" cy="108000"/>
            <a:chOff x="448091" y="441325"/>
            <a:chExt cx="8238710" cy="108000"/>
          </a:xfrm>
        </p:grpSpPr>
        <p:sp>
          <p:nvSpPr>
            <p:cNvPr id="12" name="Rectangle 11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29" y="5197154"/>
            <a:ext cx="2336870" cy="15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35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70F468-5A1A-49DD-BAD7-AF2054748364}" type="datetimeFigureOut">
              <a:rPr lang="fr-BE" smtClean="0"/>
              <a:t>06-11-23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2A91DC-9C70-4706-9139-2088B6385D42}" type="slidenum">
              <a:rPr lang="fr-BE" smtClean="0"/>
              <a:t>‹N°›</a:t>
            </a:fld>
            <a:endParaRPr lang="fr-BE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448091" y="5013300"/>
            <a:ext cx="8238710" cy="108000"/>
            <a:chOff x="448091" y="441325"/>
            <a:chExt cx="8238710" cy="108000"/>
          </a:xfrm>
        </p:grpSpPr>
        <p:sp>
          <p:nvSpPr>
            <p:cNvPr id="11" name="Rectangle 10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29" y="5197154"/>
            <a:ext cx="2336870" cy="15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39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F468-5A1A-49DD-BAD7-AF2054748364}" type="datetimeFigureOut">
              <a:rPr lang="fr-BE" smtClean="0"/>
              <a:t>06-11-23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91DC-9C70-4706-9139-2088B6385D42}" type="slidenum">
              <a:rPr lang="fr-BE" smtClean="0"/>
              <a:t>‹N°›</a:t>
            </a:fld>
            <a:endParaRPr lang="fr-BE"/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448091" y="4470608"/>
            <a:ext cx="8238710" cy="108000"/>
            <a:chOff x="448091" y="441325"/>
            <a:chExt cx="8238710" cy="108000"/>
          </a:xfrm>
        </p:grpSpPr>
        <p:sp>
          <p:nvSpPr>
            <p:cNvPr id="14" name="Rectangle 13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29" y="5197154"/>
            <a:ext cx="2336870" cy="15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5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174518"/>
            <a:ext cx="7989752" cy="1083329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591325"/>
            <a:ext cx="7989752" cy="42674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F468-5A1A-49DD-BAD7-AF2054748364}" type="datetimeFigureOut">
              <a:rPr lang="fr-BE" smtClean="0"/>
              <a:pPr/>
              <a:t>06-11-23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91DC-9C70-4706-9139-2088B6385D42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448091" y="1370586"/>
            <a:ext cx="8238710" cy="108000"/>
            <a:chOff x="448091" y="441325"/>
            <a:chExt cx="8238710" cy="108000"/>
          </a:xfrm>
        </p:grpSpPr>
        <p:sp>
          <p:nvSpPr>
            <p:cNvPr id="9" name="Rectangle 8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96" y="175341"/>
            <a:ext cx="1080707" cy="1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4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1591325"/>
            <a:ext cx="7989752" cy="4267472"/>
          </a:xfrm>
        </p:spPr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F468-5A1A-49DD-BAD7-AF2054748364}" type="datetimeFigureOut">
              <a:rPr lang="fr-BE" smtClean="0"/>
              <a:t>06-11-23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91DC-9C70-4706-9139-2088B6385D42}" type="slidenum">
              <a:rPr lang="fr-BE" smtClean="0"/>
              <a:t>‹N°›</a:t>
            </a:fld>
            <a:endParaRPr lang="fr-B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81192" y="174518"/>
            <a:ext cx="7989752" cy="1083329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448091" y="1370586"/>
            <a:ext cx="8238710" cy="108000"/>
            <a:chOff x="448091" y="441325"/>
            <a:chExt cx="8238710" cy="108000"/>
          </a:xfrm>
        </p:grpSpPr>
        <p:sp>
          <p:nvSpPr>
            <p:cNvPr id="15" name="Rectangle 14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29" y="5197154"/>
            <a:ext cx="2336870" cy="15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83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360233"/>
            <a:ext cx="8240108" cy="3030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3473595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4978439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0F468-5A1A-49DD-BAD7-AF2054748364}" type="datetimeFigureOut">
              <a:rPr kumimoji="0" lang="fr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872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06-11-23</a:t>
            </a:fld>
            <a:endParaRPr kumimoji="0" lang="fr-BE" sz="900" b="0" i="0" u="none" strike="noStrike" kern="1200" cap="none" spc="0" normalizeH="0" baseline="0" noProof="0">
              <a:ln>
                <a:noFill/>
              </a:ln>
              <a:solidFill>
                <a:srgbClr val="006872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900" b="0" i="0" u="none" strike="noStrike" kern="1200" cap="all" spc="0" normalizeH="0" baseline="0" noProof="0">
              <a:ln>
                <a:noFill/>
              </a:ln>
              <a:solidFill>
                <a:srgbClr val="006872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A91DC-9C70-4706-9139-2088B6385D42}" type="slidenum">
              <a:rPr kumimoji="0" lang="fr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872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900" b="0" i="0" u="none" strike="noStrike" kern="1200" cap="none" spc="0" normalizeH="0" baseline="0" noProof="0">
              <a:ln>
                <a:noFill/>
              </a:ln>
              <a:solidFill>
                <a:srgbClr val="006872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Groupe 8"/>
          <p:cNvGrpSpPr/>
          <p:nvPr userDrawn="1"/>
        </p:nvGrpSpPr>
        <p:grpSpPr>
          <a:xfrm>
            <a:off x="448091" y="441325"/>
            <a:ext cx="8238710" cy="108000"/>
            <a:chOff x="448091" y="441325"/>
            <a:chExt cx="8238710" cy="108000"/>
          </a:xfrm>
        </p:grpSpPr>
        <p:sp>
          <p:nvSpPr>
            <p:cNvPr id="10" name="Rectangle 9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27" y="789039"/>
            <a:ext cx="2344440" cy="23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4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174518"/>
            <a:ext cx="7989752" cy="1083329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591325"/>
            <a:ext cx="7989752" cy="42674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0F468-5A1A-49DD-BAD7-AF2054748364}" type="datetimeFigureOut">
              <a:rPr kumimoji="0" lang="fr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1CB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06-11-23</a:t>
            </a:fld>
            <a:endParaRPr kumimoji="0" lang="fr-BE" sz="900" b="0" i="0" u="none" strike="noStrike" kern="1200" cap="none" spc="0" normalizeH="0" baseline="0" noProof="0">
              <a:ln>
                <a:noFill/>
              </a:ln>
              <a:solidFill>
                <a:srgbClr val="11CB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900" b="0" i="0" u="none" strike="noStrike" kern="1200" cap="all" spc="0" normalizeH="0" baseline="0" noProof="0">
              <a:ln>
                <a:noFill/>
              </a:ln>
              <a:solidFill>
                <a:srgbClr val="11CB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A91DC-9C70-4706-9139-2088B6385D42}" type="slidenum">
              <a:rPr kumimoji="0" lang="fr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1CB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900" b="0" i="0" u="none" strike="noStrike" kern="1200" cap="none" spc="0" normalizeH="0" baseline="0" noProof="0">
              <a:ln>
                <a:noFill/>
              </a:ln>
              <a:solidFill>
                <a:srgbClr val="11CB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e 7"/>
          <p:cNvGrpSpPr/>
          <p:nvPr userDrawn="1"/>
        </p:nvGrpSpPr>
        <p:grpSpPr>
          <a:xfrm>
            <a:off x="448091" y="1370586"/>
            <a:ext cx="8238710" cy="108000"/>
            <a:chOff x="448091" y="441325"/>
            <a:chExt cx="8238710" cy="108000"/>
          </a:xfrm>
        </p:grpSpPr>
        <p:sp>
          <p:nvSpPr>
            <p:cNvPr id="9" name="Rectangle 8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96" y="175341"/>
            <a:ext cx="1080707" cy="1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47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0F468-5A1A-49DD-BAD7-AF2054748364}" type="datetimeFigureOut">
              <a:rPr kumimoji="0" lang="fr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872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06-11-23</a:t>
            </a:fld>
            <a:endParaRPr kumimoji="0" lang="fr-BE" sz="900" b="0" i="0" u="none" strike="noStrike" kern="1200" cap="none" spc="0" normalizeH="0" baseline="0" noProof="0">
              <a:ln>
                <a:noFill/>
              </a:ln>
              <a:solidFill>
                <a:srgbClr val="006872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900" b="0" i="0" u="none" strike="noStrike" kern="1200" cap="all" spc="0" normalizeH="0" baseline="0" noProof="0">
              <a:ln>
                <a:noFill/>
              </a:ln>
              <a:solidFill>
                <a:srgbClr val="006872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A91DC-9C70-4706-9139-2088B6385D42}" type="slidenum">
              <a:rPr kumimoji="0" lang="fr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872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900" b="0" i="0" u="none" strike="noStrike" kern="1200" cap="none" spc="0" normalizeH="0" baseline="0" noProof="0">
              <a:ln>
                <a:noFill/>
              </a:ln>
              <a:solidFill>
                <a:srgbClr val="006872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Groupe 8"/>
          <p:cNvGrpSpPr/>
          <p:nvPr userDrawn="1"/>
        </p:nvGrpSpPr>
        <p:grpSpPr>
          <a:xfrm>
            <a:off x="448091" y="2797939"/>
            <a:ext cx="8238710" cy="108000"/>
            <a:chOff x="448091" y="441325"/>
            <a:chExt cx="8238710" cy="108000"/>
          </a:xfrm>
        </p:grpSpPr>
        <p:sp>
          <p:nvSpPr>
            <p:cNvPr id="10" name="Rectangle 9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77117" y="362455"/>
            <a:ext cx="2189766" cy="21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74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1591324"/>
            <a:ext cx="3899527" cy="4269725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1591325"/>
            <a:ext cx="3907662" cy="4269725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0F468-5A1A-49DD-BAD7-AF2054748364}" type="datetimeFigureOut">
              <a:rPr kumimoji="0" lang="fr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1CB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06-11-23</a:t>
            </a:fld>
            <a:endParaRPr kumimoji="0" lang="fr-BE" sz="900" b="0" i="0" u="none" strike="noStrike" kern="1200" cap="none" spc="0" normalizeH="0" baseline="0" noProof="0">
              <a:ln>
                <a:noFill/>
              </a:ln>
              <a:solidFill>
                <a:srgbClr val="11CB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900" b="0" i="0" u="none" strike="noStrike" kern="1200" cap="all" spc="0" normalizeH="0" baseline="0" noProof="0">
              <a:ln>
                <a:noFill/>
              </a:ln>
              <a:solidFill>
                <a:srgbClr val="11CB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A91DC-9C70-4706-9139-2088B6385D42}" type="slidenum">
              <a:rPr kumimoji="0" lang="fr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1CB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900" b="0" i="0" u="none" strike="noStrike" kern="1200" cap="none" spc="0" normalizeH="0" baseline="0" noProof="0">
              <a:ln>
                <a:noFill/>
              </a:ln>
              <a:solidFill>
                <a:srgbClr val="11CB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1192" y="174518"/>
            <a:ext cx="7989752" cy="1083329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448091" y="1370586"/>
            <a:ext cx="8238710" cy="108000"/>
            <a:chOff x="448091" y="441325"/>
            <a:chExt cx="8238710" cy="108000"/>
          </a:xfrm>
        </p:grpSpPr>
        <p:sp>
          <p:nvSpPr>
            <p:cNvPr id="16" name="Rectangle 15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96" y="175341"/>
            <a:ext cx="1080707" cy="1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13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1610970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319617"/>
            <a:ext cx="3899527" cy="3541434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1610970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319617"/>
            <a:ext cx="3907662" cy="3541434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0F468-5A1A-49DD-BAD7-AF2054748364}" type="datetimeFigureOut">
              <a:rPr kumimoji="0" lang="fr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1CB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06-11-23</a:t>
            </a:fld>
            <a:endParaRPr kumimoji="0" lang="fr-BE" sz="900" b="0" i="0" u="none" strike="noStrike" kern="1200" cap="none" spc="0" normalizeH="0" baseline="0" noProof="0">
              <a:ln>
                <a:noFill/>
              </a:ln>
              <a:solidFill>
                <a:srgbClr val="11CB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900" b="0" i="0" u="none" strike="noStrike" kern="1200" cap="all" spc="0" normalizeH="0" baseline="0" noProof="0">
              <a:ln>
                <a:noFill/>
              </a:ln>
              <a:solidFill>
                <a:srgbClr val="11CB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A91DC-9C70-4706-9139-2088B6385D42}" type="slidenum">
              <a:rPr kumimoji="0" lang="fr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1CB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900" b="0" i="0" u="none" strike="noStrike" kern="1200" cap="none" spc="0" normalizeH="0" baseline="0" noProof="0">
              <a:ln>
                <a:noFill/>
              </a:ln>
              <a:solidFill>
                <a:srgbClr val="11CB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81192" y="174518"/>
            <a:ext cx="7989752" cy="1083329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448091" y="1370586"/>
            <a:ext cx="8238710" cy="108000"/>
            <a:chOff x="448091" y="441325"/>
            <a:chExt cx="8238710" cy="108000"/>
          </a:xfrm>
        </p:grpSpPr>
        <p:sp>
          <p:nvSpPr>
            <p:cNvPr id="18" name="Rectangle 17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96" y="175341"/>
            <a:ext cx="1080707" cy="1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40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0F468-5A1A-49DD-BAD7-AF2054748364}" type="datetimeFigureOut">
              <a:rPr kumimoji="0" lang="fr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1CB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06-11-23</a:t>
            </a:fld>
            <a:endParaRPr kumimoji="0" lang="fr-BE" sz="900" b="0" i="0" u="none" strike="noStrike" kern="1200" cap="none" spc="0" normalizeH="0" baseline="0" noProof="0">
              <a:ln>
                <a:noFill/>
              </a:ln>
              <a:solidFill>
                <a:srgbClr val="11CB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900" b="0" i="0" u="none" strike="noStrike" kern="1200" cap="all" spc="0" normalizeH="0" baseline="0" noProof="0">
              <a:ln>
                <a:noFill/>
              </a:ln>
              <a:solidFill>
                <a:srgbClr val="11CB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A91DC-9C70-4706-9139-2088B6385D42}" type="slidenum">
              <a:rPr kumimoji="0" lang="fr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1CB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900" b="0" i="0" u="none" strike="noStrike" kern="1200" cap="none" spc="0" normalizeH="0" baseline="0" noProof="0">
              <a:ln>
                <a:noFill/>
              </a:ln>
              <a:solidFill>
                <a:srgbClr val="11CB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2" y="174518"/>
            <a:ext cx="7989752" cy="1083329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448091" y="1370586"/>
            <a:ext cx="8238710" cy="108000"/>
            <a:chOff x="448091" y="441325"/>
            <a:chExt cx="8238710" cy="108000"/>
          </a:xfrm>
        </p:grpSpPr>
        <p:sp>
          <p:nvSpPr>
            <p:cNvPr id="14" name="Rectangle 13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96" y="175341"/>
            <a:ext cx="1080707" cy="1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3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0F468-5A1A-49DD-BAD7-AF2054748364}" type="datetimeFigureOut">
              <a:rPr kumimoji="0" lang="fr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1CB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06-11-23</a:t>
            </a:fld>
            <a:endParaRPr kumimoji="0" lang="fr-BE" sz="900" b="0" i="0" u="none" strike="noStrike" kern="1200" cap="none" spc="0" normalizeH="0" baseline="0" noProof="0">
              <a:ln>
                <a:noFill/>
              </a:ln>
              <a:solidFill>
                <a:srgbClr val="11CB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900" b="0" i="0" u="none" strike="noStrike" kern="1200" cap="all" spc="0" normalizeH="0" baseline="0" noProof="0">
              <a:ln>
                <a:noFill/>
              </a:ln>
              <a:solidFill>
                <a:srgbClr val="11CB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A91DC-9C70-4706-9139-2088B6385D42}" type="slidenum">
              <a:rPr kumimoji="0" lang="fr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1CB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900" b="0" i="0" u="none" strike="noStrike" kern="1200" cap="none" spc="0" normalizeH="0" baseline="0" noProof="0">
              <a:ln>
                <a:noFill/>
              </a:ln>
              <a:solidFill>
                <a:srgbClr val="11CB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448091" y="1370586"/>
            <a:ext cx="8238710" cy="108000"/>
            <a:chOff x="448091" y="441325"/>
            <a:chExt cx="8238710" cy="108000"/>
          </a:xfrm>
        </p:grpSpPr>
        <p:sp>
          <p:nvSpPr>
            <p:cNvPr id="12" name="Rectangle 11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96" y="175341"/>
            <a:ext cx="1080707" cy="1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60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0F468-5A1A-49DD-BAD7-AF2054748364}" type="datetimeFigureOut">
              <a:rPr kumimoji="0" lang="fr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872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06-11-23</a:t>
            </a:fld>
            <a:endParaRPr kumimoji="0" lang="fr-BE" sz="900" b="0" i="0" u="none" strike="noStrike" kern="1200" cap="none" spc="0" normalizeH="0" baseline="0" noProof="0">
              <a:ln>
                <a:noFill/>
              </a:ln>
              <a:solidFill>
                <a:srgbClr val="006872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900" b="0" i="0" u="none" strike="noStrike" kern="1200" cap="all" spc="0" normalizeH="0" baseline="0" noProof="0" dirty="0">
              <a:ln>
                <a:noFill/>
              </a:ln>
              <a:solidFill>
                <a:srgbClr val="006872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A91DC-9C70-4706-9139-2088B6385D42}" type="slidenum">
              <a:rPr kumimoji="0" lang="fr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6872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900" b="0" i="0" u="none" strike="noStrike" kern="1200" cap="none" spc="0" normalizeH="0" baseline="0" noProof="0">
              <a:ln>
                <a:noFill/>
              </a:ln>
              <a:solidFill>
                <a:srgbClr val="006872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448091" y="5013300"/>
            <a:ext cx="8238710" cy="108000"/>
            <a:chOff x="448091" y="441325"/>
            <a:chExt cx="8238710" cy="108000"/>
          </a:xfrm>
        </p:grpSpPr>
        <p:sp>
          <p:nvSpPr>
            <p:cNvPr id="11" name="Rectangle 10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96" y="175341"/>
            <a:ext cx="1080707" cy="1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79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0F468-5A1A-49DD-BAD7-AF2054748364}" type="datetimeFigureOut">
              <a:rPr kumimoji="0" lang="fr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1CB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06-11-23</a:t>
            </a:fld>
            <a:endParaRPr kumimoji="0" lang="fr-BE" sz="900" b="0" i="0" u="none" strike="noStrike" kern="1200" cap="none" spc="0" normalizeH="0" baseline="0" noProof="0">
              <a:ln>
                <a:noFill/>
              </a:ln>
              <a:solidFill>
                <a:srgbClr val="11CB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900" b="0" i="0" u="none" strike="noStrike" kern="1200" cap="all" spc="0" normalizeH="0" baseline="0" noProof="0">
              <a:ln>
                <a:noFill/>
              </a:ln>
              <a:solidFill>
                <a:srgbClr val="11CB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A91DC-9C70-4706-9139-2088B6385D42}" type="slidenum">
              <a:rPr kumimoji="0" lang="fr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1CB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900" b="0" i="0" u="none" strike="noStrike" kern="1200" cap="none" spc="0" normalizeH="0" baseline="0" noProof="0">
              <a:ln>
                <a:noFill/>
              </a:ln>
              <a:solidFill>
                <a:srgbClr val="11CB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448091" y="4470608"/>
            <a:ext cx="8238710" cy="108000"/>
            <a:chOff x="448091" y="441325"/>
            <a:chExt cx="8238710" cy="108000"/>
          </a:xfrm>
        </p:grpSpPr>
        <p:sp>
          <p:nvSpPr>
            <p:cNvPr id="14" name="Rectangle 13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96" y="175341"/>
            <a:ext cx="1080707" cy="1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70F468-5A1A-49DD-BAD7-AF2054748364}" type="datetimeFigureOut">
              <a:rPr lang="fr-BE" smtClean="0"/>
              <a:pPr/>
              <a:t>06-11-23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2A91DC-9C70-4706-9139-2088B6385D42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9" name="Groupe 8"/>
          <p:cNvGrpSpPr/>
          <p:nvPr userDrawn="1"/>
        </p:nvGrpSpPr>
        <p:grpSpPr>
          <a:xfrm>
            <a:off x="448091" y="2797939"/>
            <a:ext cx="8238710" cy="108000"/>
            <a:chOff x="448091" y="441325"/>
            <a:chExt cx="8238710" cy="108000"/>
          </a:xfrm>
        </p:grpSpPr>
        <p:sp>
          <p:nvSpPr>
            <p:cNvPr id="10" name="Rectangle 9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77117" y="362455"/>
            <a:ext cx="2189766" cy="21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95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1591325"/>
            <a:ext cx="7989752" cy="4267472"/>
          </a:xfrm>
        </p:spPr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0F468-5A1A-49DD-BAD7-AF2054748364}" type="datetimeFigureOut">
              <a:rPr kumimoji="0" lang="fr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1CB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06-11-23</a:t>
            </a:fld>
            <a:endParaRPr kumimoji="0" lang="fr-BE" sz="900" b="0" i="0" u="none" strike="noStrike" kern="1200" cap="none" spc="0" normalizeH="0" baseline="0" noProof="0">
              <a:ln>
                <a:noFill/>
              </a:ln>
              <a:solidFill>
                <a:srgbClr val="11CB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900" b="0" i="0" u="none" strike="noStrike" kern="1200" cap="all" spc="0" normalizeH="0" baseline="0" noProof="0">
              <a:ln>
                <a:noFill/>
              </a:ln>
              <a:solidFill>
                <a:srgbClr val="11CB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A91DC-9C70-4706-9139-2088B6385D42}" type="slidenum">
              <a:rPr kumimoji="0" lang="fr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1CB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900" b="0" i="0" u="none" strike="noStrike" kern="1200" cap="none" spc="0" normalizeH="0" baseline="0" noProof="0">
              <a:ln>
                <a:noFill/>
              </a:ln>
              <a:solidFill>
                <a:srgbClr val="11CB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81192" y="174518"/>
            <a:ext cx="7989752" cy="1083329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448091" y="1370586"/>
            <a:ext cx="8238710" cy="108000"/>
            <a:chOff x="448091" y="441325"/>
            <a:chExt cx="8238710" cy="108000"/>
          </a:xfrm>
        </p:grpSpPr>
        <p:sp>
          <p:nvSpPr>
            <p:cNvPr id="15" name="Rectangle 14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96" y="175341"/>
            <a:ext cx="1080707" cy="1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1591324"/>
            <a:ext cx="3899527" cy="4269725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1591325"/>
            <a:ext cx="3907662" cy="4269725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F468-5A1A-49DD-BAD7-AF2054748364}" type="datetimeFigureOut">
              <a:rPr lang="fr-BE" smtClean="0"/>
              <a:pPr/>
              <a:t>06-11-23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91DC-9C70-4706-9139-2088B6385D42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1192" y="174518"/>
            <a:ext cx="7989752" cy="1083329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448091" y="1370586"/>
            <a:ext cx="8238710" cy="108000"/>
            <a:chOff x="448091" y="441325"/>
            <a:chExt cx="8238710" cy="108000"/>
          </a:xfrm>
        </p:grpSpPr>
        <p:sp>
          <p:nvSpPr>
            <p:cNvPr id="16" name="Rectangle 15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96" y="175341"/>
            <a:ext cx="1080707" cy="1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1610970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319617"/>
            <a:ext cx="3899527" cy="3541434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1610970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319617"/>
            <a:ext cx="3907662" cy="3541434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F468-5A1A-49DD-BAD7-AF2054748364}" type="datetimeFigureOut">
              <a:rPr lang="fr-BE" smtClean="0"/>
              <a:pPr/>
              <a:t>06-11-23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91DC-9C70-4706-9139-2088B6385D42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81192" y="174518"/>
            <a:ext cx="7989752" cy="1083329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448091" y="1370586"/>
            <a:ext cx="8238710" cy="108000"/>
            <a:chOff x="448091" y="441325"/>
            <a:chExt cx="8238710" cy="108000"/>
          </a:xfrm>
        </p:grpSpPr>
        <p:sp>
          <p:nvSpPr>
            <p:cNvPr id="18" name="Rectangle 17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96" y="175341"/>
            <a:ext cx="1080707" cy="1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8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F468-5A1A-49DD-BAD7-AF2054748364}" type="datetimeFigureOut">
              <a:rPr lang="fr-BE" smtClean="0"/>
              <a:pPr/>
              <a:t>06-11-23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91DC-9C70-4706-9139-2088B6385D42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2" y="174518"/>
            <a:ext cx="7989752" cy="1083329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448091" y="1370586"/>
            <a:ext cx="8238710" cy="108000"/>
            <a:chOff x="448091" y="441325"/>
            <a:chExt cx="8238710" cy="108000"/>
          </a:xfrm>
        </p:grpSpPr>
        <p:sp>
          <p:nvSpPr>
            <p:cNvPr id="14" name="Rectangle 13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96" y="175341"/>
            <a:ext cx="1080707" cy="1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3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F468-5A1A-49DD-BAD7-AF2054748364}" type="datetimeFigureOut">
              <a:rPr lang="fr-BE" smtClean="0"/>
              <a:pPr/>
              <a:t>06-11-23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91DC-9C70-4706-9139-2088B6385D42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448091" y="1370586"/>
            <a:ext cx="8238710" cy="108000"/>
            <a:chOff x="448091" y="441325"/>
            <a:chExt cx="8238710" cy="108000"/>
          </a:xfrm>
        </p:grpSpPr>
        <p:sp>
          <p:nvSpPr>
            <p:cNvPr id="12" name="Rectangle 11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96" y="175341"/>
            <a:ext cx="1080707" cy="1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0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70F468-5A1A-49DD-BAD7-AF2054748364}" type="datetimeFigureOut">
              <a:rPr lang="fr-BE" smtClean="0"/>
              <a:pPr/>
              <a:t>06-11-23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2A91DC-9C70-4706-9139-2088B6385D42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448091" y="5013300"/>
            <a:ext cx="8238710" cy="108000"/>
            <a:chOff x="448091" y="441325"/>
            <a:chExt cx="8238710" cy="108000"/>
          </a:xfrm>
        </p:grpSpPr>
        <p:sp>
          <p:nvSpPr>
            <p:cNvPr id="11" name="Rectangle 10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96" y="175341"/>
            <a:ext cx="1080707" cy="1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6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F468-5A1A-49DD-BAD7-AF2054748364}" type="datetimeFigureOut">
              <a:rPr lang="fr-BE" smtClean="0"/>
              <a:pPr/>
              <a:t>06-11-23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91DC-9C70-4706-9139-2088B6385D42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448091" y="4470608"/>
            <a:ext cx="8238710" cy="108000"/>
            <a:chOff x="448091" y="441325"/>
            <a:chExt cx="8238710" cy="108000"/>
          </a:xfrm>
        </p:grpSpPr>
        <p:sp>
          <p:nvSpPr>
            <p:cNvPr id="14" name="Rectangle 13"/>
            <p:cNvSpPr/>
            <p:nvPr/>
          </p:nvSpPr>
          <p:spPr>
            <a:xfrm>
              <a:off x="448091" y="441325"/>
              <a:ext cx="2719909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976001" y="441325"/>
              <a:ext cx="27108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216601" y="441325"/>
              <a:ext cx="27108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96" y="175341"/>
            <a:ext cx="1080707" cy="1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6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670F468-5A1A-49DD-BAD7-AF2054748364}" type="datetimeFigureOut">
              <a:rPr lang="fr-BE" smtClean="0"/>
              <a:pPr/>
              <a:t>06-11-23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2A91DC-9C70-4706-9139-2088B6385D42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908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57188" indent="-357188" algn="l" defTabSz="4572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SzPct val="80000"/>
        <a:buFont typeface="Wingdings 2" panose="05020102010507070707" pitchFamily="18" charset="2"/>
        <a:buChar char=""/>
        <a:defRPr sz="18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725" indent="-363538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80000"/>
        <a:buFont typeface="Wingdings 2" panose="05020102010507070707" pitchFamily="18" charset="2"/>
        <a:buChar char=""/>
        <a:defRPr sz="16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7913" indent="-357188" algn="l" defTabSz="3902075" rtl="0" eaLnBrk="1" latinLnBrk="0" hangingPunct="1">
        <a:spcBef>
          <a:spcPct val="20000"/>
        </a:spcBef>
        <a:spcAft>
          <a:spcPts val="600"/>
        </a:spcAft>
        <a:buClr>
          <a:schemeClr val="tx1">
            <a:lumMod val="20000"/>
            <a:lumOff val="80000"/>
          </a:schemeClr>
        </a:buClr>
        <a:buSzPct val="80000"/>
        <a:buFont typeface="Wingdings 2" panose="05020102010507070707" pitchFamily="18" charset="2"/>
        <a:buChar char=""/>
        <a:tabLst/>
        <a:defRPr sz="1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35100" indent="-357188" algn="l" defTabSz="4572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SzPct val="80000"/>
        <a:buFont typeface="Wingdings 2" panose="05020102010507070707" pitchFamily="18" charset="2"/>
        <a:buChar char=""/>
        <a:defRPr sz="12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92288" indent="-357188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80000"/>
        <a:buFont typeface="Wingdings 2" panose="05020102010507070707" pitchFamily="18" charset="2"/>
        <a:buChar char=""/>
        <a:defRPr sz="12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670F468-5A1A-49DD-BAD7-AF2054748364}" type="datetimeFigureOut">
              <a:rPr lang="fr-BE" smtClean="0"/>
              <a:pPr/>
              <a:t>06-11-23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2A91DC-9C70-4706-9139-2088B6385D42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37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57188" indent="-357188" algn="l" defTabSz="4572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SzPct val="80000"/>
        <a:buFont typeface="Wingdings 2" panose="05020102010507070707" pitchFamily="18" charset="2"/>
        <a:buChar char=""/>
        <a:defRPr sz="18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725" indent="-363538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80000"/>
        <a:buFont typeface="Wingdings 2" panose="05020102010507070707" pitchFamily="18" charset="2"/>
        <a:buChar char=""/>
        <a:defRPr sz="16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7913" indent="-357188" algn="l" defTabSz="3902075" rtl="0" eaLnBrk="1" latinLnBrk="0" hangingPunct="1">
        <a:spcBef>
          <a:spcPct val="20000"/>
        </a:spcBef>
        <a:spcAft>
          <a:spcPts val="600"/>
        </a:spcAft>
        <a:buClr>
          <a:schemeClr val="tx1">
            <a:lumMod val="20000"/>
            <a:lumOff val="80000"/>
          </a:schemeClr>
        </a:buClr>
        <a:buSzPct val="80000"/>
        <a:buFont typeface="Wingdings 2" panose="05020102010507070707" pitchFamily="18" charset="2"/>
        <a:buChar char=""/>
        <a:tabLst/>
        <a:defRPr sz="1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35100" indent="-357188" algn="l" defTabSz="4572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SzPct val="80000"/>
        <a:buFont typeface="Wingdings 2" panose="05020102010507070707" pitchFamily="18" charset="2"/>
        <a:buChar char=""/>
        <a:defRPr sz="12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92288" indent="-357188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80000"/>
        <a:buFont typeface="Wingdings 2" panose="05020102010507070707" pitchFamily="18" charset="2"/>
        <a:buChar char=""/>
        <a:defRPr sz="12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0F468-5A1A-49DD-BAD7-AF2054748364}" type="datetimeFigureOut">
              <a:rPr kumimoji="0" lang="fr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1CB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06-11-23</a:t>
            </a:fld>
            <a:endParaRPr kumimoji="0" lang="fr-BE" sz="900" b="0" i="0" u="none" strike="noStrike" kern="1200" cap="none" spc="0" normalizeH="0" baseline="0" noProof="0">
              <a:ln>
                <a:noFill/>
              </a:ln>
              <a:solidFill>
                <a:srgbClr val="11CB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900" b="0" i="0" u="none" strike="noStrike" kern="1200" cap="all" spc="0" normalizeH="0" baseline="0" noProof="0">
              <a:ln>
                <a:noFill/>
              </a:ln>
              <a:solidFill>
                <a:srgbClr val="11CB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A91DC-9C70-4706-9139-2088B6385D42}" type="slidenum">
              <a:rPr kumimoji="0" lang="fr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1CB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900" b="0" i="0" u="none" strike="noStrike" kern="1200" cap="none" spc="0" normalizeH="0" baseline="0" noProof="0">
              <a:ln>
                <a:noFill/>
              </a:ln>
              <a:solidFill>
                <a:srgbClr val="11CB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9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57188" indent="-357188" algn="l" defTabSz="4572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SzPct val="80000"/>
        <a:buFont typeface="Wingdings 2" panose="05020102010507070707" pitchFamily="18" charset="2"/>
        <a:buChar char=""/>
        <a:defRPr sz="18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725" indent="-363538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80000"/>
        <a:buFont typeface="Wingdings 2" panose="05020102010507070707" pitchFamily="18" charset="2"/>
        <a:buChar char=""/>
        <a:defRPr sz="16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7913" indent="-357188" algn="l" defTabSz="3902075" rtl="0" eaLnBrk="1" latinLnBrk="0" hangingPunct="1">
        <a:spcBef>
          <a:spcPct val="20000"/>
        </a:spcBef>
        <a:spcAft>
          <a:spcPts val="600"/>
        </a:spcAft>
        <a:buClr>
          <a:schemeClr val="tx1">
            <a:lumMod val="20000"/>
            <a:lumOff val="80000"/>
          </a:schemeClr>
        </a:buClr>
        <a:buSzPct val="80000"/>
        <a:buFont typeface="Wingdings 2" panose="05020102010507070707" pitchFamily="18" charset="2"/>
        <a:buChar char=""/>
        <a:tabLst/>
        <a:defRPr sz="1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35100" indent="-357188" algn="l" defTabSz="4572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SzPct val="80000"/>
        <a:buFont typeface="Wingdings 2" panose="05020102010507070707" pitchFamily="18" charset="2"/>
        <a:buChar char=""/>
        <a:defRPr sz="12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92288" indent="-357188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80000"/>
        <a:buFont typeface="Wingdings 2" panose="05020102010507070707" pitchFamily="18" charset="2"/>
        <a:buChar char=""/>
        <a:defRPr sz="12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8172"/>
                </a:solidFill>
              </a:rPr>
              <a:t>liege food belt </a:t>
            </a:r>
            <a:br>
              <a:rPr lang="en-US" dirty="0">
                <a:solidFill>
                  <a:srgbClr val="008172"/>
                </a:solidFill>
              </a:rPr>
            </a:br>
            <a:r>
              <a:rPr lang="en-US" dirty="0">
                <a:solidFill>
                  <a:srgbClr val="008172"/>
                </a:solidFill>
              </a:rPr>
              <a:t>ceinture aliment-</a:t>
            </a:r>
            <a:r>
              <a:rPr lang="en-US" dirty="0" err="1">
                <a:solidFill>
                  <a:srgbClr val="008172"/>
                </a:solidFill>
              </a:rPr>
              <a:t>terre</a:t>
            </a:r>
            <a:r>
              <a:rPr lang="en-US" dirty="0">
                <a:solidFill>
                  <a:srgbClr val="008172"/>
                </a:solidFill>
              </a:rPr>
              <a:t> </a:t>
            </a:r>
            <a:r>
              <a:rPr lang="en-US" dirty="0" err="1">
                <a:solidFill>
                  <a:srgbClr val="008172"/>
                </a:solidFill>
              </a:rPr>
              <a:t>liegeoisE</a:t>
            </a:r>
            <a:r>
              <a:rPr lang="en-US" dirty="0">
                <a:solidFill>
                  <a:srgbClr val="008172"/>
                </a:solidFill>
              </a:rPr>
              <a:t>) </a:t>
            </a:r>
          </a:p>
        </p:txBody>
      </p:sp>
      <p:pic>
        <p:nvPicPr>
          <p:cNvPr id="3074" name="Picture 2" descr="Accueil - Ceinture Aliment-Terre Liégeoise">
            <a:extLst>
              <a:ext uri="{FF2B5EF4-FFF2-40B4-BE49-F238E27FC236}">
                <a16:creationId xmlns:a16="http://schemas.microsoft.com/office/drawing/2014/main" id="{FD21E86A-62DA-4575-BE34-2ADAAF5E5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87881"/>
            <a:ext cx="4221088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BE9D8B-223F-E8C8-D00B-6C14CE36C9C0}"/>
              </a:ext>
            </a:extLst>
          </p:cNvPr>
          <p:cNvSpPr/>
          <p:nvPr/>
        </p:nvSpPr>
        <p:spPr>
          <a:xfrm>
            <a:off x="971600" y="1321357"/>
            <a:ext cx="7200800" cy="45876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119F479-9CEF-E4A4-6A0C-F733B81B61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0" r="72644" b="11221"/>
          <a:stretch/>
        </p:blipFill>
        <p:spPr>
          <a:xfrm>
            <a:off x="3040929" y="1864485"/>
            <a:ext cx="3062142" cy="31290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6872FB-6E14-022D-07E4-E19C1B2CBBDA}"/>
              </a:ext>
            </a:extLst>
          </p:cNvPr>
          <p:cNvSpPr/>
          <p:nvPr/>
        </p:nvSpPr>
        <p:spPr>
          <a:xfrm>
            <a:off x="7844172" y="323009"/>
            <a:ext cx="1152128" cy="99834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3F3EBA-2D15-7805-01A8-60DF54FA4C45}"/>
              </a:ext>
            </a:extLst>
          </p:cNvPr>
          <p:cNvSpPr/>
          <p:nvPr/>
        </p:nvSpPr>
        <p:spPr>
          <a:xfrm>
            <a:off x="251520" y="1257847"/>
            <a:ext cx="8744780" cy="30028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6BDB3932-9235-4B18-9D52-F453E521B243}"/>
              </a:ext>
            </a:extLst>
          </p:cNvPr>
          <p:cNvSpPr txBox="1">
            <a:spLocks/>
          </p:cNvSpPr>
          <p:nvPr/>
        </p:nvSpPr>
        <p:spPr>
          <a:xfrm>
            <a:off x="467544" y="5649470"/>
            <a:ext cx="8528756" cy="5189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57188" indent="-357188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2" panose="05020102010507070707" pitchFamily="18" charset="2"/>
              <a:buChar char="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0725" indent="-363538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 2" panose="05020102010507070707" pitchFamily="18" charset="2"/>
              <a:buChar char=""/>
              <a:defRPr sz="16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7913" indent="-357188" algn="l" defTabSz="3902075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20000"/>
                  <a:lumOff val="80000"/>
                </a:schemeClr>
              </a:buClr>
              <a:buSzPct val="80000"/>
              <a:buFont typeface="Wingdings 2" panose="05020102010507070707" pitchFamily="18" charset="2"/>
              <a:buChar char=""/>
              <a:tabLst/>
              <a:defRPr sz="1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35100" indent="-357188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2" panose="05020102010507070707" pitchFamily="18" charset="2"/>
              <a:buChar char=""/>
              <a:defRPr sz="1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92288" indent="-357188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 2" panose="05020102010507070707" pitchFamily="18" charset="2"/>
              <a:buChar char=""/>
              <a:defRPr sz="1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Clr>
                <a:srgbClr val="FCC40F"/>
              </a:buClr>
              <a:buNone/>
              <a:defRPr/>
            </a:pPr>
            <a:r>
              <a:rPr lang="en-US" sz="2000" b="1" dirty="0">
                <a:solidFill>
                  <a:srgbClr val="008172"/>
                </a:solidFill>
              </a:rPr>
              <a:t>Keep It Local Symposium - 10th November 2023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81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9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C6BCD0-CF96-4E05-8015-473D8B5D1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6" name="Picture 2" descr="Peut être une image de 5 personnes, personnes assises, personnes debout et intérieur">
            <a:extLst>
              <a:ext uri="{FF2B5EF4-FFF2-40B4-BE49-F238E27FC236}">
                <a16:creationId xmlns:a16="http://schemas.microsoft.com/office/drawing/2014/main" id="{5CF3D890-75B1-4827-A838-62B901810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1325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RBACT + ERDF logos - JPEG | URBACT">
            <a:extLst>
              <a:ext uri="{FF2B5EF4-FFF2-40B4-BE49-F238E27FC236}">
                <a16:creationId xmlns:a16="http://schemas.microsoft.com/office/drawing/2014/main" id="{62F4D08C-04B2-44F0-A05B-2A29B3B24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" y="1591324"/>
            <a:ext cx="2691245" cy="113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96A48D-FF05-4B3B-A1BE-C7F0DE40691A}"/>
              </a:ext>
            </a:extLst>
          </p:cNvPr>
          <p:cNvSpPr/>
          <p:nvPr/>
        </p:nvSpPr>
        <p:spPr>
          <a:xfrm>
            <a:off x="2670464" y="1591324"/>
            <a:ext cx="2691245" cy="112070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8" name="Picture 4" descr="BioCanteens | URBACT">
            <a:extLst>
              <a:ext uri="{FF2B5EF4-FFF2-40B4-BE49-F238E27FC236}">
                <a16:creationId xmlns:a16="http://schemas.microsoft.com/office/drawing/2014/main" id="{DCF32070-45DD-4855-952C-14EE2F0F6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108" y="1737346"/>
            <a:ext cx="2192484" cy="74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1352A945-AE08-4F8D-9EEB-AD75A26A5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74518"/>
            <a:ext cx="7989752" cy="1083329"/>
          </a:xfrm>
        </p:spPr>
        <p:txBody>
          <a:bodyPr>
            <a:normAutofit/>
          </a:bodyPr>
          <a:lstStyle/>
          <a:p>
            <a:r>
              <a:rPr lang="fr-FR" sz="2400" dirty="0" err="1"/>
              <a:t>Involvement</a:t>
            </a:r>
            <a:r>
              <a:rPr lang="fr-FR" sz="2400" dirty="0"/>
              <a:t> of </a:t>
            </a:r>
            <a:br>
              <a:rPr lang="fr-FR" sz="2400" dirty="0"/>
            </a:br>
            <a:r>
              <a:rPr lang="fr-FR" sz="2400" dirty="0"/>
              <a:t>local and </a:t>
            </a:r>
            <a:r>
              <a:rPr lang="fr-FR" sz="2400" dirty="0" err="1"/>
              <a:t>regional</a:t>
            </a:r>
            <a:r>
              <a:rPr lang="fr-FR" sz="2400" dirty="0"/>
              <a:t> </a:t>
            </a:r>
            <a:r>
              <a:rPr lang="fr-FR" sz="2400" dirty="0" err="1"/>
              <a:t>authorities</a:t>
            </a:r>
            <a:endParaRPr lang="en-US" sz="2400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9AC8ECB5-5DE7-8547-1FE6-42CF2E3D6309}"/>
              </a:ext>
            </a:extLst>
          </p:cNvPr>
          <p:cNvSpPr txBox="1"/>
          <p:nvPr/>
        </p:nvSpPr>
        <p:spPr>
          <a:xfrm>
            <a:off x="251520" y="5924421"/>
            <a:ext cx="798975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Commitment of the city of Liège : by the end of 2024, 100% of schools and nurseries meals will be organic, seasonal and as local as possible</a:t>
            </a: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5234A7-3EAD-33A3-554F-D15A63BFC0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14"/>
          <a:stretch/>
        </p:blipFill>
        <p:spPr>
          <a:xfrm>
            <a:off x="7797527" y="75227"/>
            <a:ext cx="1095264" cy="12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28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A1361BD-1CEC-4BEF-8A8B-5A87F0E85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8471"/>
            <a:ext cx="9144000" cy="443152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DC0B85B-57A7-A5D0-FAEA-0D2207C246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14"/>
          <a:stretch/>
        </p:blipFill>
        <p:spPr>
          <a:xfrm>
            <a:off x="7797527" y="75227"/>
            <a:ext cx="1095264" cy="128190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8C892EF-88F1-4C68-AAB1-ECA66A0EC971}"/>
              </a:ext>
            </a:extLst>
          </p:cNvPr>
          <p:cNvSpPr txBox="1"/>
          <p:nvPr/>
        </p:nvSpPr>
        <p:spPr>
          <a:xfrm>
            <a:off x="-134701" y="1625357"/>
            <a:ext cx="9413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Local </a:t>
            </a: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healthy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soup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snack » </a:t>
            </a: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prepared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local or </a:t>
            </a: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organic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vegetables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 </a:t>
            </a: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4000 </a:t>
            </a: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children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benefit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program in the </a:t>
            </a: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Liege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area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C8A29B6-ECBD-D0A6-F2B5-C389F2224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74518"/>
            <a:ext cx="7989752" cy="1083329"/>
          </a:xfrm>
        </p:spPr>
        <p:txBody>
          <a:bodyPr>
            <a:normAutofit/>
          </a:bodyPr>
          <a:lstStyle/>
          <a:p>
            <a:r>
              <a:rPr lang="fr-FR" sz="2400" dirty="0" err="1"/>
              <a:t>Involvement</a:t>
            </a:r>
            <a:r>
              <a:rPr lang="fr-FR" sz="2400" dirty="0"/>
              <a:t> of </a:t>
            </a:r>
            <a:br>
              <a:rPr lang="fr-FR" sz="2400" dirty="0"/>
            </a:br>
            <a:r>
              <a:rPr lang="fr-FR" sz="2400" dirty="0"/>
              <a:t>local and </a:t>
            </a:r>
            <a:r>
              <a:rPr lang="fr-FR" sz="2400" dirty="0" err="1"/>
              <a:t>regional</a:t>
            </a:r>
            <a:r>
              <a:rPr lang="fr-FR" sz="2400" dirty="0"/>
              <a:t> </a:t>
            </a:r>
            <a:r>
              <a:rPr lang="fr-FR" sz="2400" dirty="0" err="1"/>
              <a:t>authorities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4712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1393-3F5A-4118-BB72-046473DB6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55" y="252994"/>
            <a:ext cx="8103400" cy="646812"/>
          </a:xfrm>
        </p:spPr>
        <p:txBody>
          <a:bodyPr/>
          <a:lstStyle/>
          <a:p>
            <a:r>
              <a:rPr lang="fr-BE" dirty="0" err="1">
                <a:cs typeface="Archivo" pitchFamily="2" charset="0"/>
              </a:rPr>
              <a:t>Liege</a:t>
            </a:r>
            <a:r>
              <a:rPr lang="fr-BE" dirty="0">
                <a:cs typeface="Archivo" pitchFamily="2" charset="0"/>
              </a:rPr>
              <a:t> Métropole Food Policy Council</a:t>
            </a:r>
            <a:endParaRPr lang="fr-BE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8EE662B-F541-EF2B-2D07-34B63BA46A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14"/>
          <a:stretch/>
        </p:blipFill>
        <p:spPr>
          <a:xfrm>
            <a:off x="7797527" y="75227"/>
            <a:ext cx="1095264" cy="1281909"/>
          </a:xfrm>
          <a:prstGeom prst="rect">
            <a:avLst/>
          </a:prstGeom>
        </p:spPr>
      </p:pic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DD4BEE89-D37D-D64F-2B12-AE695A583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735548"/>
            <a:ext cx="7989752" cy="11896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region's largest community kitchens are members of the food council and wish to source more locally and sustainably.</a:t>
            </a:r>
            <a:endParaRPr lang="fr-BE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62179675-9856-9D67-2100-211337A536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773"/>
          <a:stretch/>
        </p:blipFill>
        <p:spPr>
          <a:xfrm>
            <a:off x="9266" y="3409760"/>
            <a:ext cx="9144000" cy="284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6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57D713F-B16E-4AE9-B313-8CC75BF5E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180" y="1549261"/>
            <a:ext cx="3102340" cy="5607766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New activities</a:t>
            </a:r>
          </a:p>
          <a:p>
            <a:pPr lvl="2"/>
            <a:r>
              <a:rPr lang="en-US" dirty="0"/>
              <a:t>Short circuits logistics hub</a:t>
            </a:r>
          </a:p>
          <a:p>
            <a:pPr lvl="2"/>
            <a:r>
              <a:rPr lang="en-US" dirty="0"/>
              <a:t>Vegetable cannery</a:t>
            </a:r>
          </a:p>
          <a:p>
            <a:pPr lvl="2"/>
            <a:r>
              <a:rPr lang="en-US" dirty="0"/>
              <a:t>Conservation unit</a:t>
            </a:r>
          </a:p>
          <a:p>
            <a:pPr lvl="1"/>
            <a:r>
              <a:rPr lang="en-US" dirty="0"/>
              <a:t>Main customers</a:t>
            </a:r>
          </a:p>
          <a:p>
            <a:pPr lvl="2"/>
            <a:r>
              <a:rPr lang="en-US" dirty="0"/>
              <a:t>community kitchens</a:t>
            </a:r>
          </a:p>
          <a:p>
            <a:pPr lvl="2"/>
            <a:r>
              <a:rPr lang="en-US" dirty="0"/>
              <a:t>schools and nurseries</a:t>
            </a:r>
          </a:p>
          <a:p>
            <a:pPr lvl="2"/>
            <a:r>
              <a:rPr lang="en-US" dirty="0"/>
              <a:t>hospitals</a:t>
            </a:r>
          </a:p>
          <a:p>
            <a:pPr lvl="2"/>
            <a:r>
              <a:rPr lang="en-US" dirty="0"/>
              <a:t>rest homes</a:t>
            </a:r>
          </a:p>
          <a:p>
            <a:pPr lvl="1"/>
            <a:r>
              <a:rPr lang="en-US" dirty="0"/>
              <a:t>Where ? </a:t>
            </a:r>
          </a:p>
          <a:p>
            <a:pPr marL="720725" lvl="2" indent="0">
              <a:buNone/>
            </a:pPr>
            <a:r>
              <a:rPr lang="en-US" dirty="0"/>
              <a:t>Historic place of wholesale food trade, </a:t>
            </a:r>
            <a:br>
              <a:rPr lang="en-US" dirty="0"/>
            </a:br>
            <a:r>
              <a:rPr lang="en-US" dirty="0"/>
              <a:t>3 km from the city center</a:t>
            </a:r>
          </a:p>
          <a:p>
            <a:pPr lvl="1"/>
            <a:r>
              <a:rPr lang="en-US" dirty="0"/>
              <a:t>How ?</a:t>
            </a:r>
          </a:p>
          <a:p>
            <a:pPr marL="720725" lvl="2" indent="0">
              <a:buNone/>
            </a:pPr>
            <a:r>
              <a:rPr lang="en-US" dirty="0"/>
              <a:t>Partnership with the City of Liege</a:t>
            </a:r>
          </a:p>
          <a:p>
            <a:endParaRPr lang="fr-BE" dirty="0"/>
          </a:p>
        </p:txBody>
      </p:sp>
      <p:pic>
        <p:nvPicPr>
          <p:cNvPr id="6" name="Google Shape;272;p8" descr="Une image contenant extérieur&#10;&#10;Description générée automatiquement">
            <a:extLst>
              <a:ext uri="{FF2B5EF4-FFF2-40B4-BE49-F238E27FC236}">
                <a16:creationId xmlns:a16="http://schemas.microsoft.com/office/drawing/2014/main" id="{E63695AD-75CD-422C-B349-1513DFAAD5E4}"/>
              </a:ext>
            </a:extLst>
          </p:cNvPr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-617273" y="1628800"/>
            <a:ext cx="7097113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B6BA0A8-15B4-52B2-42BE-D4F7224ED9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14"/>
          <a:stretch/>
        </p:blipFill>
        <p:spPr>
          <a:xfrm>
            <a:off x="7797527" y="75227"/>
            <a:ext cx="1095264" cy="1281909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5F46D7A9-BF5E-A83A-2746-F1FB67D93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74518"/>
            <a:ext cx="6871128" cy="1083329"/>
          </a:xfrm>
        </p:spPr>
        <p:txBody>
          <a:bodyPr>
            <a:normAutofit/>
          </a:bodyPr>
          <a:lstStyle/>
          <a:p>
            <a:r>
              <a:rPr lang="fr-FR" sz="2400" dirty="0" err="1"/>
              <a:t>Creation</a:t>
            </a:r>
            <a:r>
              <a:rPr lang="fr-FR" sz="2400" dirty="0"/>
              <a:t> of the </a:t>
            </a:r>
            <a:r>
              <a:rPr lang="fr-FR" sz="2400" dirty="0" err="1"/>
              <a:t>missing</a:t>
            </a:r>
            <a:r>
              <a:rPr lang="fr-FR" sz="2400" dirty="0"/>
              <a:t> links of the local </a:t>
            </a:r>
            <a:r>
              <a:rPr lang="fr-FR" sz="2400" dirty="0" err="1"/>
              <a:t>food</a:t>
            </a:r>
            <a:r>
              <a:rPr lang="fr-FR" sz="2400" dirty="0"/>
              <a:t> </a:t>
            </a:r>
            <a:r>
              <a:rPr lang="fr-FR" sz="2400" dirty="0" err="1"/>
              <a:t>chains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44B7A7-AD40-DC69-750B-E91C3DD9724E}"/>
              </a:ext>
            </a:extLst>
          </p:cNvPr>
          <p:cNvSpPr/>
          <p:nvPr/>
        </p:nvSpPr>
        <p:spPr>
          <a:xfrm rot="14039778">
            <a:off x="1557930" y="4368951"/>
            <a:ext cx="633671" cy="5262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B17E05B4-6DDD-CA12-9E4E-7C2660B8CBD6}"/>
              </a:ext>
            </a:extLst>
          </p:cNvPr>
          <p:cNvSpPr/>
          <p:nvPr/>
        </p:nvSpPr>
        <p:spPr>
          <a:xfrm rot="12617357">
            <a:off x="1465096" y="1591263"/>
            <a:ext cx="627564" cy="888439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63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5;p14">
            <a:extLst>
              <a:ext uri="{FF2B5EF4-FFF2-40B4-BE49-F238E27FC236}">
                <a16:creationId xmlns:a16="http://schemas.microsoft.com/office/drawing/2014/main" id="{FE7B88D7-4115-47E2-8F23-2412FFA5C6C7}"/>
              </a:ext>
            </a:extLst>
          </p:cNvPr>
          <p:cNvSpPr txBox="1">
            <a:spLocks/>
          </p:cNvSpPr>
          <p:nvPr/>
        </p:nvSpPr>
        <p:spPr>
          <a:xfrm>
            <a:off x="281814" y="1577102"/>
            <a:ext cx="8063345" cy="78115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sz="1600" dirty="0">
                <a:solidFill>
                  <a:srgbClr val="006872"/>
                </a:solidFill>
              </a:rPr>
              <a:t>1700 m² building </a:t>
            </a:r>
            <a:r>
              <a:rPr lang="fr-BE" sz="1600" dirty="0" err="1">
                <a:solidFill>
                  <a:srgbClr val="006872"/>
                </a:solidFill>
              </a:rPr>
              <a:t>bought</a:t>
            </a:r>
            <a:r>
              <a:rPr lang="fr-BE" sz="1600" dirty="0">
                <a:solidFill>
                  <a:srgbClr val="006872"/>
                </a:solidFill>
              </a:rPr>
              <a:t> in 2022 by the city of </a:t>
            </a:r>
            <a:r>
              <a:rPr lang="fr-BE" sz="1600" dirty="0" err="1">
                <a:solidFill>
                  <a:srgbClr val="006872"/>
                </a:solidFill>
              </a:rPr>
              <a:t>liege</a:t>
            </a:r>
            <a:endParaRPr lang="fr-BE" sz="1600" dirty="0">
              <a:solidFill>
                <a:srgbClr val="006872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sz="1600" dirty="0" err="1">
                <a:solidFill>
                  <a:srgbClr val="006872"/>
                </a:solidFill>
              </a:rPr>
              <a:t>mutualization</a:t>
            </a:r>
            <a:r>
              <a:rPr lang="fr-BE" sz="1600" dirty="0">
                <a:solidFill>
                  <a:srgbClr val="006872"/>
                </a:solidFill>
              </a:rPr>
              <a:t> of </a:t>
            </a:r>
            <a:r>
              <a:rPr lang="fr-BE" sz="1600" dirty="0" err="1">
                <a:solidFill>
                  <a:srgbClr val="006872"/>
                </a:solidFill>
              </a:rPr>
              <a:t>logistics</a:t>
            </a:r>
            <a:r>
              <a:rPr lang="fr-BE" sz="1600" dirty="0">
                <a:solidFill>
                  <a:srgbClr val="006872"/>
                </a:solidFill>
              </a:rPr>
              <a:t>, </a:t>
            </a:r>
            <a:r>
              <a:rPr lang="fr-BE" sz="1600" dirty="0" err="1">
                <a:solidFill>
                  <a:srgbClr val="006872"/>
                </a:solidFill>
              </a:rPr>
              <a:t>it</a:t>
            </a:r>
            <a:r>
              <a:rPr lang="fr-BE" sz="1600" dirty="0">
                <a:solidFill>
                  <a:srgbClr val="006872"/>
                </a:solidFill>
              </a:rPr>
              <a:t>, administration…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600" b="0" i="0" u="none" strike="noStrike" kern="1200" cap="all" spc="0" normalizeH="0" baseline="0" noProof="0" dirty="0">
                <a:ln>
                  <a:noFill/>
                </a:ln>
                <a:solidFill>
                  <a:srgbClr val="00687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</a:t>
            </a:r>
            <a:r>
              <a:rPr lang="fr-BE" sz="1600" dirty="0" err="1">
                <a:solidFill>
                  <a:srgbClr val="006872"/>
                </a:solidFill>
              </a:rPr>
              <a:t>evelopment</a:t>
            </a:r>
            <a:r>
              <a:rPr lang="fr-BE" sz="1600" dirty="0">
                <a:solidFill>
                  <a:srgbClr val="006872"/>
                </a:solidFill>
              </a:rPr>
              <a:t> of new b2b services</a:t>
            </a:r>
            <a:endParaRPr kumimoji="0" lang="fr-BE" sz="2000" b="0" i="0" u="none" strike="noStrike" kern="1200" cap="all" spc="0" normalizeH="0" baseline="0" noProof="0" dirty="0">
              <a:ln>
                <a:noFill/>
              </a:ln>
              <a:solidFill>
                <a:srgbClr val="00687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691EFF-F07C-4CDB-B503-A8D223599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18" t="20713" b="16522"/>
          <a:stretch/>
        </p:blipFill>
        <p:spPr>
          <a:xfrm>
            <a:off x="-35169" y="2531692"/>
            <a:ext cx="9214338" cy="400680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CC31FED-1CE0-7CD6-5F57-BB99AF529C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14"/>
          <a:stretch/>
        </p:blipFill>
        <p:spPr>
          <a:xfrm>
            <a:off x="7797527" y="75227"/>
            <a:ext cx="1095264" cy="1281909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0F0CC2D-AC81-8027-B9CE-048C6FF9D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74518"/>
            <a:ext cx="6871128" cy="1083329"/>
          </a:xfrm>
        </p:spPr>
        <p:txBody>
          <a:bodyPr>
            <a:normAutofit/>
          </a:bodyPr>
          <a:lstStyle/>
          <a:p>
            <a:r>
              <a:rPr lang="en-US" sz="2400" dirty="0"/>
              <a:t>logistics hub </a:t>
            </a:r>
            <a:br>
              <a:rPr lang="en-US" sz="2400" dirty="0"/>
            </a:br>
            <a:r>
              <a:rPr lang="en-US" sz="1800" dirty="0"/>
              <a:t>for cooperatives of the liege food belt network</a:t>
            </a:r>
            <a:endParaRPr lang="en-US" sz="2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D313412-0606-7448-724C-4BC78BDA7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159" y="6019683"/>
            <a:ext cx="7059010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47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AA4A011-AC11-21C8-F9A4-FD2C6D46F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31575"/>
            <a:ext cx="8570944" cy="535119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61FEB4A-5E6C-BEFD-D97C-B31CED50B2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14"/>
          <a:stretch/>
        </p:blipFill>
        <p:spPr>
          <a:xfrm>
            <a:off x="7797527" y="75227"/>
            <a:ext cx="1095264" cy="1281909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68D93AC1-50AF-28DD-D6DC-73EA5B11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74518"/>
            <a:ext cx="7989752" cy="1083329"/>
          </a:xfrm>
        </p:spPr>
        <p:txBody>
          <a:bodyPr>
            <a:normAutofit/>
          </a:bodyPr>
          <a:lstStyle/>
          <a:p>
            <a:r>
              <a:rPr lang="fr-FR" sz="2400" dirty="0" err="1"/>
              <a:t>Creation</a:t>
            </a:r>
            <a:r>
              <a:rPr lang="fr-FR" sz="2400" dirty="0"/>
              <a:t> the </a:t>
            </a:r>
            <a:r>
              <a:rPr lang="fr-FR" sz="2400" dirty="0" err="1"/>
              <a:t>missing</a:t>
            </a:r>
            <a:r>
              <a:rPr lang="fr-FR" sz="2400" dirty="0"/>
              <a:t> links in </a:t>
            </a:r>
            <a:br>
              <a:rPr lang="fr-FR" sz="2400" dirty="0"/>
            </a:br>
            <a:r>
              <a:rPr lang="fr-FR" sz="2400" dirty="0" err="1"/>
              <a:t>Cooperation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local </a:t>
            </a:r>
            <a:r>
              <a:rPr lang="fr-FR" sz="2400" dirty="0" err="1"/>
              <a:t>authorities</a:t>
            </a:r>
            <a:endParaRPr lang="en-US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C9DC0C1-00DD-EB50-D9F6-86AB4DB692F0}"/>
              </a:ext>
            </a:extLst>
          </p:cNvPr>
          <p:cNvSpPr txBox="1"/>
          <p:nvPr/>
        </p:nvSpPr>
        <p:spPr>
          <a:xfrm>
            <a:off x="0" y="4797152"/>
            <a:ext cx="4139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3000 m² building financed by the European recovery plan (mid-2025)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Activities : </a:t>
            </a:r>
          </a:p>
          <a:p>
            <a:r>
              <a:rPr lang="fr-BE" dirty="0" err="1"/>
              <a:t>Vegetable</a:t>
            </a:r>
            <a:r>
              <a:rPr lang="fr-BE" dirty="0"/>
              <a:t> </a:t>
            </a:r>
            <a:r>
              <a:rPr lang="fr-BE" dirty="0" err="1"/>
              <a:t>cannery</a:t>
            </a:r>
            <a:r>
              <a:rPr lang="fr-BE" dirty="0"/>
              <a:t> + conservation unit</a:t>
            </a:r>
          </a:p>
        </p:txBody>
      </p:sp>
    </p:spTree>
    <p:extLst>
      <p:ext uri="{BB962C8B-B14F-4D97-AF65-F5344CB8AC3E}">
        <p14:creationId xmlns:p14="http://schemas.microsoft.com/office/powerpoint/2010/main" val="139779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liege food belt and its cousins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2F76CA7-0B4C-48AC-A176-5F651E172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08920"/>
            <a:ext cx="5909706" cy="376301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46112F4-B219-4F04-AF66-BEAA1C8FDB72}"/>
              </a:ext>
            </a:extLst>
          </p:cNvPr>
          <p:cNvSpPr txBox="1"/>
          <p:nvPr/>
        </p:nvSpPr>
        <p:spPr>
          <a:xfrm>
            <a:off x="467500" y="1549470"/>
            <a:ext cx="787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/>
              <a:t>Mission : to co-construct a local, ecological and social food system</a:t>
            </a:r>
            <a:b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</a:b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86E587D-AAD2-45CB-932F-ADAEAFF5C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73" y="3589643"/>
            <a:ext cx="304045" cy="49262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793138B-F871-4C29-9924-3DEB67C95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018852"/>
            <a:ext cx="304045" cy="49262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D9C65EE-A603-494C-9B7B-161B6CDE2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661" y="4117313"/>
            <a:ext cx="304045" cy="49262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D9ABD73-CD88-4ADC-8FE9-FC6F7689BC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621" y="3210256"/>
            <a:ext cx="304045" cy="49262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860E567-726A-4E6D-AA41-3FE90B5E88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51" y="3589642"/>
            <a:ext cx="304045" cy="4926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67E63F-61BA-427C-AB04-40382D44D54A}"/>
              </a:ext>
            </a:extLst>
          </p:cNvPr>
          <p:cNvSpPr/>
          <p:nvPr/>
        </p:nvSpPr>
        <p:spPr>
          <a:xfrm>
            <a:off x="179512" y="4869160"/>
            <a:ext cx="25955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 w="12700">
                  <a:solidFill>
                    <a:srgbClr val="006872"/>
                  </a:solidFill>
                  <a:prstDash val="solid"/>
                </a:ln>
                <a:pattFill prst="pct50">
                  <a:fgClr>
                    <a:srgbClr val="006872"/>
                  </a:fgClr>
                  <a:bgClr>
                    <a:srgbClr val="006872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006872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CWAD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>
                <a:ln w="12700">
                  <a:solidFill>
                    <a:srgbClr val="006872"/>
                  </a:solidFill>
                  <a:prstDash val="solid"/>
                </a:ln>
                <a:pattFill prst="pct50">
                  <a:fgClr>
                    <a:srgbClr val="006872"/>
                  </a:fgClr>
                  <a:bgClr>
                    <a:srgbClr val="006872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006872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Regional</a:t>
            </a:r>
            <a:r>
              <a:rPr kumimoji="0" lang="fr-FR" sz="1200" b="1" i="0" u="none" strike="noStrike" kern="1200" cap="none" spc="0" normalizeH="0" baseline="0" noProof="0" dirty="0">
                <a:ln w="12700">
                  <a:solidFill>
                    <a:srgbClr val="006872"/>
                  </a:solidFill>
                  <a:prstDash val="solid"/>
                </a:ln>
                <a:pattFill prst="pct50">
                  <a:fgClr>
                    <a:srgbClr val="006872"/>
                  </a:fgClr>
                  <a:bgClr>
                    <a:srgbClr val="006872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006872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200" b="1" i="0" u="none" strike="noStrike" kern="1200" cap="none" spc="0" normalizeH="0" baseline="0" noProof="0" dirty="0" err="1">
                <a:ln w="12700">
                  <a:solidFill>
                    <a:srgbClr val="006872"/>
                  </a:solidFill>
                  <a:prstDash val="solid"/>
                </a:ln>
                <a:pattFill prst="pct50">
                  <a:fgClr>
                    <a:srgbClr val="006872"/>
                  </a:fgClr>
                  <a:bgClr>
                    <a:srgbClr val="006872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006872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food</a:t>
            </a:r>
            <a:r>
              <a:rPr kumimoji="0" lang="fr-FR" sz="1200" b="1" i="0" u="none" strike="noStrike" kern="1200" cap="none" spc="0" normalizeH="0" baseline="0" noProof="0" dirty="0">
                <a:ln w="12700">
                  <a:solidFill>
                    <a:srgbClr val="006872"/>
                  </a:solidFill>
                  <a:prstDash val="solid"/>
                </a:ln>
                <a:pattFill prst="pct50">
                  <a:fgClr>
                    <a:srgbClr val="006872"/>
                  </a:fgClr>
                  <a:bgClr>
                    <a:srgbClr val="006872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006872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200" b="1" i="0" u="none" strike="noStrike" kern="1200" cap="none" spc="0" normalizeH="0" baseline="0" noProof="0" dirty="0" err="1">
                <a:ln w="12700">
                  <a:solidFill>
                    <a:srgbClr val="006872"/>
                  </a:solidFill>
                  <a:prstDash val="solid"/>
                </a:ln>
                <a:pattFill prst="pct50">
                  <a:fgClr>
                    <a:srgbClr val="006872"/>
                  </a:fgClr>
                  <a:bgClr>
                    <a:srgbClr val="006872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006872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council</a:t>
            </a:r>
            <a:endParaRPr kumimoji="0" lang="fr-FR" sz="1200" b="1" i="0" u="none" strike="noStrike" kern="1200" cap="none" spc="0" normalizeH="0" baseline="0" noProof="0" dirty="0">
              <a:ln w="12700">
                <a:solidFill>
                  <a:srgbClr val="006872"/>
                </a:solidFill>
                <a:prstDash val="solid"/>
              </a:ln>
              <a:pattFill prst="pct50">
                <a:fgClr>
                  <a:srgbClr val="006872"/>
                </a:fgClr>
                <a:bgClr>
                  <a:srgbClr val="006872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006872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7474FE9-DBFE-F6BE-9D6C-F6B4582D18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14"/>
          <a:stretch/>
        </p:blipFill>
        <p:spPr>
          <a:xfrm>
            <a:off x="7797527" y="75227"/>
            <a:ext cx="1095264" cy="12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24540"/>
            <a:ext cx="7989752" cy="1083329"/>
          </a:xfrm>
        </p:spPr>
        <p:txBody>
          <a:bodyPr>
            <a:normAutofit/>
          </a:bodyPr>
          <a:lstStyle/>
          <a:p>
            <a:r>
              <a:rPr lang="fr-FR" sz="2400" dirty="0"/>
              <a:t>Origin (2013) – an </a:t>
            </a:r>
            <a:r>
              <a:rPr lang="fr-FR" sz="2400" dirty="0" err="1"/>
              <a:t>event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</a:t>
            </a:r>
            <a:r>
              <a:rPr lang="fr-FR" sz="2400" dirty="0" err="1"/>
              <a:t>mobilized</a:t>
            </a:r>
            <a:r>
              <a:rPr lang="fr-FR" sz="2400" dirty="0"/>
              <a:t> the </a:t>
            </a:r>
            <a:r>
              <a:rPr lang="fr-FR" sz="2400" dirty="0" err="1"/>
              <a:t>creativity</a:t>
            </a:r>
            <a:r>
              <a:rPr lang="fr-FR" sz="2400" dirty="0"/>
              <a:t> of the </a:t>
            </a:r>
            <a:r>
              <a:rPr lang="fr-FR" sz="2400" dirty="0" err="1"/>
              <a:t>community</a:t>
            </a:r>
            <a:r>
              <a:rPr lang="fr-FR" sz="2400" dirty="0"/>
              <a:t> (600 </a:t>
            </a:r>
            <a:r>
              <a:rPr lang="fr-FR" sz="2400" dirty="0" err="1"/>
              <a:t>persons</a:t>
            </a:r>
            <a:r>
              <a:rPr lang="fr-FR" sz="2400" dirty="0"/>
              <a:t>)</a:t>
            </a:r>
            <a:endParaRPr lang="en-US" sz="2400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57D713F-B16E-4AE9-B313-8CC75BF5E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35910BC-DEA4-4502-8A9F-8405550A8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14375"/>
            <a:ext cx="10367311" cy="691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B6D5AF1-3BE5-4CD1-9ECE-B4A8358B3B5C}"/>
              </a:ext>
            </a:extLst>
          </p:cNvPr>
          <p:cNvSpPr txBox="1">
            <a:spLocks/>
          </p:cNvSpPr>
          <p:nvPr/>
        </p:nvSpPr>
        <p:spPr>
          <a:xfrm>
            <a:off x="-4022" y="6165304"/>
            <a:ext cx="10120638" cy="7608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357188" indent="-357188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2" panose="05020102010507070707" pitchFamily="18" charset="2"/>
              <a:buChar char="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0725" indent="-363538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 2" panose="05020102010507070707" pitchFamily="18" charset="2"/>
              <a:buChar char=""/>
              <a:defRPr sz="16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7913" indent="-357188" algn="l" defTabSz="3902075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20000"/>
                  <a:lumOff val="80000"/>
                </a:schemeClr>
              </a:buClr>
              <a:buSzPct val="80000"/>
              <a:buFont typeface="Wingdings 2" panose="05020102010507070707" pitchFamily="18" charset="2"/>
              <a:buChar char=""/>
              <a:tabLst/>
              <a:defRPr sz="1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35100" indent="-357188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2" panose="05020102010507070707" pitchFamily="18" charset="2"/>
              <a:buChar char=""/>
              <a:defRPr sz="1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92288" indent="-357188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 2" panose="05020102010507070707" pitchFamily="18" charset="2"/>
              <a:buChar char=""/>
              <a:defRPr sz="1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FCC40F"/>
              </a:buClr>
              <a:buNone/>
              <a:defRPr/>
            </a:pPr>
            <a:r>
              <a:rPr lang="en-US" sz="2000" dirty="0">
                <a:solidFill>
                  <a:prstClr val="white"/>
                </a:solidFill>
              </a:rPr>
              <a:t>“Imagine that within a generation, at least 50% of the food consumed locally is produced locally under the best ecological and social conditions…”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B978316-A035-59CD-5949-B1A345781A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14"/>
          <a:stretch/>
        </p:blipFill>
        <p:spPr>
          <a:xfrm>
            <a:off x="7797527" y="75227"/>
            <a:ext cx="1095264" cy="12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3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>
            <a:extLst>
              <a:ext uri="{FF2B5EF4-FFF2-40B4-BE49-F238E27FC236}">
                <a16:creationId xmlns:a16="http://schemas.microsoft.com/office/drawing/2014/main" id="{21380D05-B358-4CEB-8C9D-87AB46926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23256"/>
            <a:ext cx="9145588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6BDB3932-9235-4B18-9D52-F453E521B243}"/>
              </a:ext>
            </a:extLst>
          </p:cNvPr>
          <p:cNvSpPr txBox="1">
            <a:spLocks/>
          </p:cNvSpPr>
          <p:nvPr/>
        </p:nvSpPr>
        <p:spPr>
          <a:xfrm>
            <a:off x="8553" y="6219165"/>
            <a:ext cx="7056784" cy="51099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357188" indent="-357188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2" panose="05020102010507070707" pitchFamily="18" charset="2"/>
              <a:buChar char="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0725" indent="-363538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 2" panose="05020102010507070707" pitchFamily="18" charset="2"/>
              <a:buChar char=""/>
              <a:defRPr sz="16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7913" indent="-357188" algn="l" defTabSz="3902075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20000"/>
                  <a:lumOff val="80000"/>
                </a:schemeClr>
              </a:buClr>
              <a:buSzPct val="80000"/>
              <a:buFont typeface="Wingdings 2" panose="05020102010507070707" pitchFamily="18" charset="2"/>
              <a:buChar char=""/>
              <a:tabLst/>
              <a:defRPr sz="1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35100" indent="-357188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2" panose="05020102010507070707" pitchFamily="18" charset="2"/>
              <a:buChar char=""/>
              <a:defRPr sz="1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92288" indent="-357188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 2" panose="05020102010507070707" pitchFamily="18" charset="2"/>
              <a:buChar char=""/>
              <a:defRPr sz="1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CC40F"/>
              </a:buClr>
              <a:buSzPct val="80000"/>
              <a:buFont typeface="Wingdings 2" panose="05020102010507070707" pitchFamily="18" charset="2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space</a:t>
            </a:r>
            <a:r>
              <a:rPr kumimoji="0" lang="fr-FR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technology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 descr="Résultat de recherche d'images pour &quot;transition network logo&quot;">
            <a:extLst>
              <a:ext uri="{FF2B5EF4-FFF2-40B4-BE49-F238E27FC236}">
                <a16:creationId xmlns:a16="http://schemas.microsoft.com/office/drawing/2014/main" id="{0998519E-82B5-4A38-8F6B-C6F740CAC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222" y="6070114"/>
            <a:ext cx="2462919" cy="78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A53CE5C-1909-462D-984A-439A0956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74518"/>
            <a:ext cx="7989752" cy="1083329"/>
          </a:xfrm>
        </p:spPr>
        <p:txBody>
          <a:bodyPr/>
          <a:lstStyle/>
          <a:p>
            <a:r>
              <a:rPr lang="fr-FR" dirty="0"/>
              <a:t>Origin (2013)</a:t>
            </a:r>
            <a:br>
              <a:rPr lang="fr-FR" dirty="0"/>
            </a:br>
            <a:r>
              <a:rPr lang="fr-FR" dirty="0"/>
              <a:t>collective intelligence </a:t>
            </a:r>
            <a:r>
              <a:rPr lang="fr-FR" dirty="0" err="1"/>
              <a:t>tools</a:t>
            </a:r>
            <a:endParaRPr lang="en-U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523326F-3E93-B74A-A06B-723B98D42D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14"/>
          <a:stretch/>
        </p:blipFill>
        <p:spPr>
          <a:xfrm>
            <a:off x="7797527" y="75227"/>
            <a:ext cx="1095264" cy="12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5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Aiming</a:t>
            </a:r>
            <a:r>
              <a:rPr lang="fr-FR" dirty="0"/>
              <a:t> to </a:t>
            </a:r>
            <a:r>
              <a:rPr lang="fr-FR" dirty="0" err="1"/>
              <a:t>Build</a:t>
            </a:r>
            <a:r>
              <a:rPr lang="fr-FR" dirty="0"/>
              <a:t> a </a:t>
            </a:r>
            <a:r>
              <a:rPr lang="fr-FR" dirty="0" err="1"/>
              <a:t>shared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and </a:t>
            </a:r>
            <a:r>
              <a:rPr lang="fr-FR" dirty="0" err="1"/>
              <a:t>systemic</a:t>
            </a:r>
            <a:r>
              <a:rPr lang="fr-FR" dirty="0"/>
              <a:t> </a:t>
            </a:r>
            <a:r>
              <a:rPr lang="fr-FR" dirty="0" err="1"/>
              <a:t>strategy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57D713F-B16E-4AE9-B313-8CC75BF5E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3EF142D-82A2-416D-8957-1DDAD02CE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3" y="1814703"/>
            <a:ext cx="8340866" cy="49986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137742-1048-4E8C-ADD5-9B6CF8258661}"/>
              </a:ext>
            </a:extLst>
          </p:cNvPr>
          <p:cNvSpPr/>
          <p:nvPr/>
        </p:nvSpPr>
        <p:spPr>
          <a:xfrm>
            <a:off x="1835696" y="1916832"/>
            <a:ext cx="1440160" cy="64807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3452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Access to land</a:t>
            </a:r>
            <a:endParaRPr kumimoji="0" lang="fr-BE" sz="1600" b="1" i="0" u="none" strike="noStrike" kern="1200" cap="none" spc="0" normalizeH="0" baseline="0" noProof="0" dirty="0">
              <a:ln>
                <a:noFill/>
              </a:ln>
              <a:solidFill>
                <a:srgbClr val="E3452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439F71-F097-4C68-99DF-0585A89BAD68}"/>
              </a:ext>
            </a:extLst>
          </p:cNvPr>
          <p:cNvSpPr/>
          <p:nvPr/>
        </p:nvSpPr>
        <p:spPr>
          <a:xfrm>
            <a:off x="5877017" y="1917567"/>
            <a:ext cx="1440160" cy="64807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78AB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Access to finance</a:t>
            </a:r>
            <a:endParaRPr kumimoji="0" lang="fr-BE" sz="1600" b="1" i="0" u="none" strike="noStrike" kern="1200" cap="none" spc="0" normalizeH="0" baseline="0" noProof="0" dirty="0">
              <a:ln>
                <a:noFill/>
              </a:ln>
              <a:solidFill>
                <a:srgbClr val="78AB3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8609CF-9148-473C-AC64-2238BA8DF451}"/>
              </a:ext>
            </a:extLst>
          </p:cNvPr>
          <p:cNvSpPr/>
          <p:nvPr/>
        </p:nvSpPr>
        <p:spPr>
          <a:xfrm>
            <a:off x="6876256" y="3127285"/>
            <a:ext cx="1512168" cy="108615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452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Training and business development support</a:t>
            </a:r>
            <a:endParaRPr kumimoji="0" lang="fr-BE" sz="1600" b="1" i="0" u="none" strike="noStrike" kern="1200" cap="none" spc="0" normalizeH="0" baseline="0" noProof="0" dirty="0">
              <a:ln>
                <a:noFill/>
              </a:ln>
              <a:solidFill>
                <a:srgbClr val="E3452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DC34E3-B580-4870-88F2-99AC60CB5FC7}"/>
              </a:ext>
            </a:extLst>
          </p:cNvPr>
          <p:cNvSpPr/>
          <p:nvPr/>
        </p:nvSpPr>
        <p:spPr>
          <a:xfrm>
            <a:off x="6476284" y="4791121"/>
            <a:ext cx="1512168" cy="108615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4BAA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Creation of missing links in local food chains</a:t>
            </a:r>
            <a:endParaRPr kumimoji="0" lang="fr-BE" sz="1600" b="1" i="0" u="none" strike="noStrike" kern="1200" cap="none" spc="0" normalizeH="0" baseline="0" noProof="0" dirty="0">
              <a:ln>
                <a:noFill/>
              </a:ln>
              <a:solidFill>
                <a:srgbClr val="54BAA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E3EA15-CB7F-4A38-8403-3091C51B6D22}"/>
              </a:ext>
            </a:extLst>
          </p:cNvPr>
          <p:cNvSpPr/>
          <p:nvPr/>
        </p:nvSpPr>
        <p:spPr>
          <a:xfrm>
            <a:off x="592820" y="3127285"/>
            <a:ext cx="1721311" cy="108615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4BAA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Logistics organization</a:t>
            </a:r>
            <a:endParaRPr kumimoji="0" lang="fr-BE" sz="1600" b="1" i="0" u="none" strike="noStrike" kern="1200" cap="none" spc="0" normalizeH="0" baseline="0" noProof="0" dirty="0">
              <a:ln>
                <a:noFill/>
              </a:ln>
              <a:solidFill>
                <a:srgbClr val="54BAA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BDBDC-D623-48F6-ADBD-77AEB80D8794}"/>
              </a:ext>
            </a:extLst>
          </p:cNvPr>
          <p:cNvSpPr/>
          <p:nvPr/>
        </p:nvSpPr>
        <p:spPr>
          <a:xfrm>
            <a:off x="642363" y="4663245"/>
            <a:ext cx="2025353" cy="108615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452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Citizen awareness and involvement</a:t>
            </a:r>
            <a:endParaRPr kumimoji="0" lang="fr-BE" sz="1600" b="1" i="0" u="none" strike="noStrike" kern="1200" cap="none" spc="0" normalizeH="0" baseline="0" noProof="0" dirty="0">
              <a:ln>
                <a:noFill/>
              </a:ln>
              <a:solidFill>
                <a:srgbClr val="E3452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A0F59C-AF4D-4600-AC57-1AD5E5696F2D}"/>
              </a:ext>
            </a:extLst>
          </p:cNvPr>
          <p:cNvSpPr/>
          <p:nvPr/>
        </p:nvSpPr>
        <p:spPr>
          <a:xfrm>
            <a:off x="3098051" y="6255029"/>
            <a:ext cx="2796721" cy="64807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78AB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Partnership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78AB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development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78AB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78AB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with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78AB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78AB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municipalities</a:t>
            </a:r>
            <a:endParaRPr kumimoji="0" lang="fr-BE" sz="1600" b="1" i="0" u="none" strike="noStrike" kern="1200" cap="none" spc="0" normalizeH="0" baseline="0" noProof="0" dirty="0">
              <a:ln>
                <a:noFill/>
              </a:ln>
              <a:solidFill>
                <a:srgbClr val="78AB3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EE3283C-5974-1ACF-0A5F-0B395DED11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0" r="72644" b="11221"/>
          <a:stretch/>
        </p:blipFill>
        <p:spPr>
          <a:xfrm>
            <a:off x="3518557" y="2852936"/>
            <a:ext cx="2106886" cy="215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4B6D0E1-4BAF-4E45-9BCF-A25ACA472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484"/>
            <a:ext cx="4191853" cy="283648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54" y="190243"/>
            <a:ext cx="7989752" cy="1083329"/>
          </a:xfrm>
        </p:spPr>
        <p:txBody>
          <a:bodyPr/>
          <a:lstStyle/>
          <a:p>
            <a:r>
              <a:rPr lang="en-US" dirty="0"/>
              <a:t>Supporting the boom of local sustainable food initiatives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2724BDC-2C82-4CDF-A0E5-D93CB31CA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2" y="3789040"/>
            <a:ext cx="4323292" cy="30689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DF2E913-0C53-48C5-829E-30E92F194B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03665"/>
            <a:ext cx="4248471" cy="311791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9CCE5F8-8050-4839-BFBC-09607D1645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955" y="5949280"/>
            <a:ext cx="1042566" cy="6373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89A65EF-2A95-4106-A08A-16AAA99D47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131" y="5877272"/>
            <a:ext cx="926148" cy="94430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7B2C93C-01D3-44F0-B144-D3C803F579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963" y="5733256"/>
            <a:ext cx="1072196" cy="10081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D6EF6C8-2ADD-4687-A78D-B0F92F21E6AE}"/>
              </a:ext>
            </a:extLst>
          </p:cNvPr>
          <p:cNvSpPr/>
          <p:nvPr/>
        </p:nvSpPr>
        <p:spPr>
          <a:xfrm>
            <a:off x="4330516" y="1732755"/>
            <a:ext cx="42086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/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~100 new </a:t>
            </a:r>
            <a:r>
              <a:rPr kumimoji="0" lang="fr-FR" sz="2400" b="1" i="0" u="none" strike="noStrike" kern="1200" cap="none" spc="0" normalizeH="0" baseline="0" noProof="0" dirty="0" err="1">
                <a:ln/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vegetable</a:t>
            </a:r>
            <a:r>
              <a:rPr kumimoji="0" lang="fr-FR" sz="2400" b="1" i="0" u="none" strike="noStrike" kern="1200" cap="none" spc="0" normalizeH="0" baseline="0" noProof="0" dirty="0">
                <a:ln/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/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producers</a:t>
            </a:r>
            <a:endParaRPr kumimoji="0" lang="fr-FR" sz="24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96C07C-CABB-41F8-9D81-73EAA5D3B0B3}"/>
              </a:ext>
            </a:extLst>
          </p:cNvPr>
          <p:cNvSpPr/>
          <p:nvPr/>
        </p:nvSpPr>
        <p:spPr>
          <a:xfrm>
            <a:off x="4986992" y="2606245"/>
            <a:ext cx="37614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fr-FR" sz="24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</a:t>
            </a:r>
            <a:r>
              <a:rPr kumimoji="0" lang="fr-FR" sz="24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~20 new </a:t>
            </a:r>
            <a:r>
              <a:rPr kumimoji="0" lang="fr-FR" sz="24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cooperatives</a:t>
            </a:r>
            <a:endParaRPr kumimoji="0" lang="fr-FR" sz="24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C830489-D347-3949-06FC-6033CDDDED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14"/>
          <a:stretch/>
        </p:blipFill>
        <p:spPr>
          <a:xfrm>
            <a:off x="7797527" y="75227"/>
            <a:ext cx="1095264" cy="12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1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73D765-DA74-4677-9EAE-42949756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Raising</a:t>
            </a:r>
            <a:r>
              <a:rPr lang="fr-FR" dirty="0"/>
              <a:t> </a:t>
            </a:r>
            <a:r>
              <a:rPr lang="fr-FR" dirty="0" err="1"/>
              <a:t>awareness</a:t>
            </a:r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C75141-7AFA-1993-8399-2ADC428C9E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14"/>
          <a:stretch/>
        </p:blipFill>
        <p:spPr>
          <a:xfrm>
            <a:off x="7797527" y="75227"/>
            <a:ext cx="1095264" cy="128190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6BE70A4-10AB-5782-7552-7227B9B2E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6697"/>
            <a:ext cx="9144000" cy="533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13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0EF7AE2F-67B2-4BFE-B2A2-1314AFA426AC}"/>
              </a:ext>
            </a:extLst>
          </p:cNvPr>
          <p:cNvSpPr txBox="1"/>
          <p:nvPr/>
        </p:nvSpPr>
        <p:spPr>
          <a:xfrm>
            <a:off x="241439" y="5023131"/>
            <a:ext cx="8319424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partnership </a:t>
            </a:r>
            <a:r>
              <a:rPr kumimoji="0" lang="fr-BE" sz="19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</a:t>
            </a:r>
            <a:r>
              <a:rPr kumimoji="0" lang="fr-BE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associative </a:t>
            </a:r>
            <a:r>
              <a:rPr kumimoji="0" lang="fr-BE" sz="19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</a:t>
            </a:r>
            <a:r>
              <a:rPr kumimoji="0" lang="fr-BE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fr-BE" sz="19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Liege</a:t>
            </a:r>
            <a:r>
              <a:rPr kumimoji="0" lang="fr-BE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Food Belt), </a:t>
            </a:r>
            <a:r>
              <a:rPr kumimoji="0" lang="fr-BE" sz="19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academics</a:t>
            </a:r>
            <a:r>
              <a:rPr kumimoji="0" lang="fr-BE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fr-BE" sz="19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Liege</a:t>
            </a:r>
            <a:r>
              <a:rPr kumimoji="0" lang="fr-BE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19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</a:t>
            </a:r>
            <a:r>
              <a:rPr kumimoji="0" lang="fr-BE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and 24 </a:t>
            </a:r>
            <a:r>
              <a:rPr kumimoji="0" lang="fr-BE" sz="19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municipalities</a:t>
            </a:r>
            <a:endParaRPr kumimoji="0" lang="fr-BE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 of </a:t>
            </a:r>
            <a:r>
              <a:rPr kumimoji="0" lang="fr-BE" sz="19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theses</a:t>
            </a:r>
            <a:r>
              <a:rPr kumimoji="0" lang="fr-BE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19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municipalities</a:t>
            </a:r>
            <a:r>
              <a:rPr kumimoji="0" lang="fr-BE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625.000 people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4219A4E-6A27-4C33-AD25-18B5BFCE5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57" y="3355377"/>
            <a:ext cx="2726306" cy="142542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F6100D0-E6DF-425F-AB2F-2747B4532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605" y="3615012"/>
            <a:ext cx="2576883" cy="906157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7A4B8A1A-9057-C588-997A-224CE39AF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74518"/>
            <a:ext cx="7989752" cy="1083329"/>
          </a:xfrm>
        </p:spPr>
        <p:txBody>
          <a:bodyPr>
            <a:normAutofit/>
          </a:bodyPr>
          <a:lstStyle/>
          <a:p>
            <a:r>
              <a:rPr lang="fr-BE" sz="2400" dirty="0" err="1">
                <a:latin typeface="+mj-lt"/>
                <a:cs typeface="Archivo" pitchFamily="2" charset="0"/>
              </a:rPr>
              <a:t>Liege</a:t>
            </a:r>
            <a:r>
              <a:rPr lang="fr-BE" sz="2400" dirty="0">
                <a:latin typeface="+mj-lt"/>
                <a:cs typeface="Archivo" pitchFamily="2" charset="0"/>
              </a:rPr>
              <a:t> Métropole Food Policy Council</a:t>
            </a:r>
            <a:endParaRPr lang="en-US" sz="2400" dirty="0">
              <a:latin typeface="+mj-lt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A2D1417B-56BD-5299-D977-5AA3299C4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149" y="1224299"/>
            <a:ext cx="5054923" cy="233732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96C3B27-C700-A569-0B03-ADE9093FD2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14"/>
          <a:stretch/>
        </p:blipFill>
        <p:spPr>
          <a:xfrm>
            <a:off x="7797527" y="75227"/>
            <a:ext cx="1095264" cy="128190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1317A7A-5BCF-F8CA-1348-166EC1E76B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4" y="3240523"/>
            <a:ext cx="3268657" cy="15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0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ers un système alimentaire plus résilient et durable: Liège Métropole définit six thématiques prioritaires">
            <a:extLst>
              <a:ext uri="{FF2B5EF4-FFF2-40B4-BE49-F238E27FC236}">
                <a16:creationId xmlns:a16="http://schemas.microsoft.com/office/drawing/2014/main" id="{1A78CEAC-8866-B46D-8BC7-02C4E74C3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6" y="1700808"/>
            <a:ext cx="622149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BE1393-3F5A-4118-BB72-046473DB6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55" y="252994"/>
            <a:ext cx="8103400" cy="646812"/>
          </a:xfrm>
        </p:spPr>
        <p:txBody>
          <a:bodyPr/>
          <a:lstStyle/>
          <a:p>
            <a:r>
              <a:rPr lang="fr-BE" dirty="0" err="1">
                <a:cs typeface="Archivo" pitchFamily="2" charset="0"/>
              </a:rPr>
              <a:t>Liege</a:t>
            </a:r>
            <a:r>
              <a:rPr lang="fr-BE" dirty="0">
                <a:cs typeface="Archivo" pitchFamily="2" charset="0"/>
              </a:rPr>
              <a:t> Métropole Food Policy Council</a:t>
            </a:r>
            <a:endParaRPr lang="fr-BE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8EE662B-F541-EF2B-2D07-34B63BA46A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14"/>
          <a:stretch/>
        </p:blipFill>
        <p:spPr>
          <a:xfrm>
            <a:off x="7797527" y="75227"/>
            <a:ext cx="1095264" cy="12819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DD4D7A7-24AD-914E-BE74-E4CB26562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961" y="3717032"/>
            <a:ext cx="4466039" cy="313956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C29E159-CC66-7253-E48E-E981331DD12F}"/>
              </a:ext>
            </a:extLst>
          </p:cNvPr>
          <p:cNvSpPr txBox="1"/>
          <p:nvPr/>
        </p:nvSpPr>
        <p:spPr>
          <a:xfrm>
            <a:off x="251209" y="881063"/>
            <a:ext cx="7201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0068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120 </a:t>
            </a: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8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members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0068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8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representative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0068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the </a:t>
            </a: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8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food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0068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system stakeholders</a:t>
            </a:r>
          </a:p>
        </p:txBody>
      </p:sp>
    </p:spTree>
    <p:extLst>
      <p:ext uri="{BB962C8B-B14F-4D97-AF65-F5344CB8AC3E}">
        <p14:creationId xmlns:p14="http://schemas.microsoft.com/office/powerpoint/2010/main" val="276178554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Step Entreprendre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6872"/>
      </a:accent1>
      <a:accent2>
        <a:srgbClr val="11CB80"/>
      </a:accent2>
      <a:accent3>
        <a:srgbClr val="FCC40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 w="3810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1_Dividende">
  <a:themeElements>
    <a:clrScheme name="Step Entreprendre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6872"/>
      </a:accent1>
      <a:accent2>
        <a:srgbClr val="11CB80"/>
      </a:accent2>
      <a:accent3>
        <a:srgbClr val="FCC40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 w="3810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2_Dividende">
  <a:themeElements>
    <a:clrScheme name="Step Entreprendre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6872"/>
      </a:accent1>
      <a:accent2>
        <a:srgbClr val="11CB80"/>
      </a:accent2>
      <a:accent3>
        <a:srgbClr val="FCC40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 w="3810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4559</TotalTime>
  <Words>415</Words>
  <Application>Microsoft Office PowerPoint</Application>
  <PresentationFormat>Affichage à l'écran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Comic Sans MS</vt:lpstr>
      <vt:lpstr>Wingdings 2</vt:lpstr>
      <vt:lpstr>Dividende</vt:lpstr>
      <vt:lpstr>1_Dividende</vt:lpstr>
      <vt:lpstr>2_Dividende</vt:lpstr>
      <vt:lpstr>liege food belt  ceinture aliment-terre liegeoisE) </vt:lpstr>
      <vt:lpstr>The liege food belt and its cousins</vt:lpstr>
      <vt:lpstr>Origin (2013) – an event that mobilized the creativity of the community (600 persons)</vt:lpstr>
      <vt:lpstr>Origin (2013) collective intelligence tools</vt:lpstr>
      <vt:lpstr>Aiming to Build a shared  and systemic strategy</vt:lpstr>
      <vt:lpstr>Supporting the boom of local sustainable food initiatives</vt:lpstr>
      <vt:lpstr>Raising awareness</vt:lpstr>
      <vt:lpstr>Liege Métropole Food Policy Council</vt:lpstr>
      <vt:lpstr>Liege Métropole Food Policy Council</vt:lpstr>
      <vt:lpstr>Involvement of  local and regional authorities</vt:lpstr>
      <vt:lpstr>Involvement of  local and regional authorities</vt:lpstr>
      <vt:lpstr>Liege Métropole Food Policy Council</vt:lpstr>
      <vt:lpstr>Creation of the missing links of the local food chains</vt:lpstr>
      <vt:lpstr>logistics hub  for cooperatives of the liege food belt network</vt:lpstr>
      <vt:lpstr>Creation the missing links in  Cooperation with local authorities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Charlier</dc:creator>
  <cp:lastModifiedBy>Christian Jonet</cp:lastModifiedBy>
  <cp:revision>928</cp:revision>
  <cp:lastPrinted>2018-10-05T08:31:21Z</cp:lastPrinted>
  <dcterms:created xsi:type="dcterms:W3CDTF">2014-01-06T17:25:24Z</dcterms:created>
  <dcterms:modified xsi:type="dcterms:W3CDTF">2023-11-08T16:52:01Z</dcterms:modified>
</cp:coreProperties>
</file>