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Lor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KygRQjvMgSQ79srwtpMtDlG7I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ora-bold.fntdata"/><Relationship Id="rId11" Type="http://schemas.openxmlformats.org/officeDocument/2006/relationships/slide" Target="slides/slide7.xml"/><Relationship Id="rId22" Type="http://schemas.openxmlformats.org/officeDocument/2006/relationships/font" Target="fonts/Lora-boldItalic.fntdata"/><Relationship Id="rId10" Type="http://schemas.openxmlformats.org/officeDocument/2006/relationships/slide" Target="slides/slide6.xml"/><Relationship Id="rId21" Type="http://schemas.openxmlformats.org/officeDocument/2006/relationships/font" Target="fonts/Lora-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Lora-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gcommlondon.sharepoint.com/Shared%20Documents/Marketing/Events/Market%2020th%20anniversary/Market%20survey%20stranger%20interactions%20survey%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dirty="0"/>
              <a:t>How many people did you say hello to at this</a:t>
            </a:r>
            <a:r>
              <a:rPr lang="en-GB" sz="1600" baseline="0" dirty="0"/>
              <a:t> supermarket</a:t>
            </a:r>
            <a:r>
              <a:rPr lang="en-GB" sz="1600" dirty="0"/>
              <a:t> today?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40-4CDD-A95E-1FCB3D43F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40-4CDD-A95E-1FCB3D43FFF9}"/>
              </c:ext>
            </c:extLst>
          </c:dPt>
          <c:dLbls>
            <c:dLbl>
              <c:idx val="0"/>
              <c:layout>
                <c:manualLayout>
                  <c:x val="0.1158186974891183"/>
                  <c:y val="-4.6360686138154847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40-4CDD-A95E-1FCB3D43FFF9}"/>
                </c:ext>
              </c:extLst>
            </c:dLbl>
            <c:dLbl>
              <c:idx val="1"/>
              <c:layout>
                <c:manualLayout>
                  <c:x val="-0.10636410993898628"/>
                  <c:y val="-5.563282336578581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40-4CDD-A95E-1FCB3D43FF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Tesco!$F$3:$F$4</c:f>
              <c:strCache>
                <c:ptCount val="2"/>
                <c:pt idx="0">
                  <c:v>None</c:v>
                </c:pt>
                <c:pt idx="1">
                  <c:v>1 to 4</c:v>
                </c:pt>
              </c:strCache>
            </c:strRef>
          </c:cat>
          <c:val>
            <c:numRef>
              <c:f>Tesco!$G$3:$G$4</c:f>
              <c:numCache>
                <c:formatCode>General</c:formatCode>
                <c:ptCount val="2"/>
                <c:pt idx="0">
                  <c:v>15</c:v>
                </c:pt>
                <c:pt idx="1">
                  <c:v>4</c:v>
                </c:pt>
              </c:numCache>
            </c:numRef>
          </c:val>
          <c:extLst>
            <c:ext xmlns:c16="http://schemas.microsoft.com/office/drawing/2014/chart" uri="{C3380CC4-5D6E-409C-BE32-E72D297353CC}">
              <c16:uniqueId val="{00000004-FD40-4CDD-A95E-1FCB3D43FFF9}"/>
            </c:ext>
          </c:extLst>
        </c:ser>
        <c:dLbls>
          <c:showLegendKey val="0"/>
          <c:showVal val="0"/>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16"/>
          <p:cNvGrpSpPr/>
          <p:nvPr/>
        </p:nvGrpSpPr>
        <p:grpSpPr>
          <a:xfrm>
            <a:off x="0" y="-8467"/>
            <a:ext cx="12192000" cy="6866467"/>
            <a:chOff x="0" y="-8467"/>
            <a:chExt cx="12192000" cy="6866467"/>
          </a:xfrm>
        </p:grpSpPr>
        <p:cxnSp>
          <p:nvCxnSpPr>
            <p:cNvPr id="28" name="Google Shape;28;p16"/>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6"/>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6"/>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6"/>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6"/>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16"/>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25"/>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5"/>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7" name="Google Shape;97;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2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6"/>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3" name="Google Shape;103;p26"/>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2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08" name="Google Shape;108;p2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27"/>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7"/>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2" name="Google Shape;112;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28"/>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8"/>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28"/>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23" name="Google Shape;123;p28"/>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29"/>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9"/>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29"/>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0"/>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31"/>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1"/>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8"/>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2" name="Google Shape;52;p18"/>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53" name="Google Shape;53;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2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3" name="Google Shape;63;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2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1"/>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9" name="Google Shape;69;p21"/>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0" name="Google Shape;70;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2"/>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6" name="Google Shape;76;p22"/>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7" name="Google Shape;77;p22"/>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8" name="Google Shape;78;p22"/>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24"/>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4"/>
          <p:cNvSpPr/>
          <p:nvPr>
            <p:ph idx="2" type="pic"/>
          </p:nvPr>
        </p:nvSpPr>
        <p:spPr>
          <a:xfrm>
            <a:off x="677334" y="609600"/>
            <a:ext cx="8596668" cy="3845718"/>
          </a:xfrm>
          <a:prstGeom prst="rect">
            <a:avLst/>
          </a:prstGeom>
          <a:noFill/>
          <a:ln>
            <a:noFill/>
          </a:ln>
        </p:spPr>
      </p:sp>
      <p:sp>
        <p:nvSpPr>
          <p:cNvPr id="90" name="Google Shape;90;p24"/>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5"/>
          <p:cNvGrpSpPr/>
          <p:nvPr/>
        </p:nvGrpSpPr>
        <p:grpSpPr>
          <a:xfrm>
            <a:off x="0" y="-8467"/>
            <a:ext cx="12192000" cy="6866467"/>
            <a:chOff x="0" y="-8467"/>
            <a:chExt cx="12192000" cy="6866467"/>
          </a:xfrm>
        </p:grpSpPr>
        <p:cxnSp>
          <p:nvCxnSpPr>
            <p:cNvPr id="11" name="Google Shape;11;p1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5"/>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5"/>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1"/>
          <p:cNvSpPr txBox="1"/>
          <p:nvPr>
            <p:ph type="ctrTitle"/>
          </p:nvPr>
        </p:nvSpPr>
        <p:spPr>
          <a:xfrm>
            <a:off x="4974337" y="1265314"/>
            <a:ext cx="4299666" cy="324913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5400"/>
              <a:buFont typeface="Trebuchet MS"/>
              <a:buNone/>
            </a:pPr>
            <a:r>
              <a:rPr lang="en-US"/>
              <a:t>Growing Communities</a:t>
            </a:r>
            <a:endParaRPr/>
          </a:p>
        </p:txBody>
      </p:sp>
      <p:sp>
        <p:nvSpPr>
          <p:cNvPr id="148" name="Google Shape;148;p1"/>
          <p:cNvSpPr txBox="1"/>
          <p:nvPr>
            <p:ph idx="1" type="subTitle"/>
          </p:nvPr>
        </p:nvSpPr>
        <p:spPr>
          <a:xfrm>
            <a:off x="4974336" y="4514446"/>
            <a:ext cx="4299666" cy="8710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440"/>
              <a:buNone/>
            </a:pPr>
            <a:r>
              <a:t/>
            </a:r>
            <a:endParaRPr b="1"/>
          </a:p>
          <a:p>
            <a:pPr indent="0" lvl="0" marL="0" rtl="0" algn="ctr">
              <a:lnSpc>
                <a:spcPct val="90000"/>
              </a:lnSpc>
              <a:spcBef>
                <a:spcPts val="1000"/>
              </a:spcBef>
              <a:spcAft>
                <a:spcPts val="0"/>
              </a:spcAft>
              <a:buSzPts val="1440"/>
              <a:buNone/>
            </a:pPr>
            <a:r>
              <a:rPr b="1" lang="en-US"/>
              <a:t>Kerry Rankine </a:t>
            </a:r>
            <a:endParaRPr/>
          </a:p>
        </p:txBody>
      </p:sp>
      <p:sp>
        <p:nvSpPr>
          <p:cNvPr id="149" name="Google Shape;149;p1"/>
          <p:cNvSpPr/>
          <p:nvPr/>
        </p:nvSpPr>
        <p:spPr>
          <a:xfrm rot="10800000">
            <a:off x="3174" y="1270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150" name="Google Shape;150;p1"/>
          <p:cNvPicPr preferRelativeResize="0"/>
          <p:nvPr/>
        </p:nvPicPr>
        <p:blipFill rotWithShape="1">
          <a:blip r:embed="rId3">
            <a:alphaModFix/>
          </a:blip>
          <a:srcRect b="1206" l="0" r="0" t="1207"/>
          <a:stretch/>
        </p:blipFill>
        <p:spPr>
          <a:xfrm>
            <a:off x="888604" y="1719926"/>
            <a:ext cx="3765692" cy="3426118"/>
          </a:xfrm>
          <a:prstGeom prst="rect">
            <a:avLst/>
          </a:prstGeom>
          <a:noFill/>
          <a:ln>
            <a:noFill/>
          </a:ln>
        </p:spPr>
      </p:pic>
      <p:sp>
        <p:nvSpPr>
          <p:cNvPr id="151" name="Google Shape;151;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11/7/2023</a:t>
            </a:r>
            <a:endParaRPr/>
          </a:p>
        </p:txBody>
      </p:sp>
      <p:sp>
        <p:nvSpPr>
          <p:cNvPr id="152" name="Google Shape;152;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47"/>
                                        </p:tgtEl>
                                        <p:attrNameLst>
                                          <p:attrName>style.visibility</p:attrName>
                                        </p:attrNameLst>
                                      </p:cBhvr>
                                      <p:to>
                                        <p:strVal val="visible"/>
                                      </p:to>
                                    </p:set>
                                    <p:animEffect filter="fade" transition="in">
                                      <p:cBhvr>
                                        <p:cTn dur="4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grpSp>
        <p:nvGrpSpPr>
          <p:cNvPr id="314" name="Google Shape;314;p10"/>
          <p:cNvGrpSpPr/>
          <p:nvPr/>
        </p:nvGrpSpPr>
        <p:grpSpPr>
          <a:xfrm>
            <a:off x="0" y="-8467"/>
            <a:ext cx="12192000" cy="6866467"/>
            <a:chOff x="0" y="-8467"/>
            <a:chExt cx="12192000" cy="6866467"/>
          </a:xfrm>
        </p:grpSpPr>
        <p:cxnSp>
          <p:nvCxnSpPr>
            <p:cNvPr id="315" name="Google Shape;315;p1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16" name="Google Shape;316;p1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17" name="Google Shape;317;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8" name="Google Shape;318;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9" name="Google Shape;319;p10"/>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0" name="Google Shape;320;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1" name="Google Shape;321;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2" name="Google Shape;322;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3" name="Google Shape;323;p1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4" name="Google Shape;324;p10"/>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325" name="Google Shape;325;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6" name="Google Shape;326;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327" name="Google Shape;327;p10"/>
          <p:cNvCxnSpPr/>
          <p:nvPr/>
        </p:nvCxnSpPr>
        <p:spPr>
          <a:xfrm>
            <a:off x="5111313" y="0"/>
            <a:ext cx="1219200" cy="6858000"/>
          </a:xfrm>
          <a:prstGeom prst="straightConnector1">
            <a:avLst/>
          </a:prstGeom>
          <a:noFill/>
          <a:ln cap="flat" cmpd="sng" w="9525">
            <a:solidFill>
              <a:srgbClr val="6C911C"/>
            </a:solidFill>
            <a:prstDash val="solid"/>
            <a:round/>
            <a:headEnd len="sm" w="sm" type="none"/>
            <a:tailEnd len="sm" w="sm" type="none"/>
          </a:ln>
        </p:spPr>
      </p:cxnSp>
      <p:cxnSp>
        <p:nvCxnSpPr>
          <p:cNvPr id="328" name="Google Shape;328;p10"/>
          <p:cNvCxnSpPr/>
          <p:nvPr/>
        </p:nvCxnSpPr>
        <p:spPr>
          <a:xfrm flipH="1">
            <a:off x="3290979" y="3681413"/>
            <a:ext cx="4763558" cy="3176587"/>
          </a:xfrm>
          <a:prstGeom prst="straightConnector1">
            <a:avLst/>
          </a:prstGeom>
          <a:noFill/>
          <a:ln cap="flat" cmpd="sng" w="9525">
            <a:solidFill>
              <a:srgbClr val="7F7F7F">
                <a:alpha val="80000"/>
              </a:srgbClr>
            </a:solidFill>
            <a:prstDash val="solid"/>
            <a:round/>
            <a:headEnd len="sm" w="sm" type="none"/>
            <a:tailEnd len="sm" w="sm" type="none"/>
          </a:ln>
        </p:spPr>
      </p:cxnSp>
      <p:sp>
        <p:nvSpPr>
          <p:cNvPr id="329" name="Google Shape;329;p10"/>
          <p:cNvSpPr/>
          <p:nvPr/>
        </p:nvSpPr>
        <p:spPr>
          <a:xfrm>
            <a:off x="4482568"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0" name="Google Shape;330;p10"/>
          <p:cNvSpPr/>
          <p:nvPr/>
        </p:nvSpPr>
        <p:spPr>
          <a:xfrm>
            <a:off x="4904534"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1" name="Google Shape;331;p10"/>
          <p:cNvSpPr/>
          <p:nvPr/>
        </p:nvSpPr>
        <p:spPr>
          <a:xfrm>
            <a:off x="4233425" y="3048000"/>
            <a:ext cx="3259667"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2" name="Google Shape;332;p10"/>
          <p:cNvSpPr/>
          <p:nvPr/>
        </p:nvSpPr>
        <p:spPr>
          <a:xfrm>
            <a:off x="4635592"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3" name="Google Shape;333;p10"/>
          <p:cNvSpPr/>
          <p:nvPr/>
        </p:nvSpPr>
        <p:spPr>
          <a:xfrm>
            <a:off x="5672758"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4" name="Google Shape;334;p10"/>
          <p:cNvSpPr/>
          <p:nvPr/>
        </p:nvSpPr>
        <p:spPr>
          <a:xfrm>
            <a:off x="6197631" y="-8467"/>
            <a:ext cx="5994369" cy="6866467"/>
          </a:xfrm>
          <a:custGeom>
            <a:rect b="b" l="l" r="r" t="t"/>
            <a:pathLst>
              <a:path extrusionOk="0" h="6866467" w="5994369">
                <a:moveTo>
                  <a:pt x="0" y="0"/>
                </a:moveTo>
                <a:lnTo>
                  <a:pt x="1249825" y="0"/>
                </a:lnTo>
                <a:lnTo>
                  <a:pt x="1249825" y="8467"/>
                </a:lnTo>
                <a:lnTo>
                  <a:pt x="5994369" y="8467"/>
                </a:lnTo>
                <a:lnTo>
                  <a:pt x="5994369" y="6866467"/>
                </a:lnTo>
                <a:lnTo>
                  <a:pt x="1249825" y="6866467"/>
                </a:lnTo>
                <a:lnTo>
                  <a:pt x="1109382" y="6866467"/>
                </a:lnTo>
                <a:close/>
              </a:path>
            </a:pathLst>
          </a:custGeom>
          <a:solidFill>
            <a:srgbClr val="3F78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descr="Farm scene" id="335" name="Google Shape;335;p10"/>
          <p:cNvPicPr preferRelativeResize="0"/>
          <p:nvPr/>
        </p:nvPicPr>
        <p:blipFill rotWithShape="1">
          <a:blip r:embed="rId3">
            <a:alphaModFix/>
          </a:blip>
          <a:srcRect b="0" l="0" r="0" t="0"/>
          <a:stretch/>
        </p:blipFill>
        <p:spPr>
          <a:xfrm>
            <a:off x="757251" y="1545062"/>
            <a:ext cx="3856774" cy="3856774"/>
          </a:xfrm>
          <a:prstGeom prst="rect">
            <a:avLst/>
          </a:prstGeom>
          <a:noFill/>
          <a:ln>
            <a:noFill/>
          </a:ln>
        </p:spPr>
      </p:pic>
      <p:sp>
        <p:nvSpPr>
          <p:cNvPr id="336" name="Google Shape;336;p10"/>
          <p:cNvSpPr txBox="1"/>
          <p:nvPr/>
        </p:nvSpPr>
        <p:spPr>
          <a:xfrm>
            <a:off x="6981825" y="1943100"/>
            <a:ext cx="4712888" cy="4212167"/>
          </a:xfrm>
          <a:prstGeom prst="rect">
            <a:avLst/>
          </a:prstGeom>
          <a:noFill/>
          <a:ln>
            <a:noFill/>
          </a:ln>
        </p:spPr>
        <p:txBody>
          <a:bodyPr anchorCtr="0" anchor="t" bIns="45700" lIns="91425" spcFirstLastPara="1" rIns="91425" wrap="square" tIns="45700">
            <a:normAutofit/>
          </a:bodyPr>
          <a:lstStyle/>
          <a:p>
            <a:pPr indent="-121920" lvl="0" marL="0" marR="0" rtl="0" algn="l">
              <a:lnSpc>
                <a:spcPct val="150000"/>
              </a:lnSpc>
              <a:spcBef>
                <a:spcPts val="0"/>
              </a:spcBef>
              <a:spcAft>
                <a:spcPts val="0"/>
              </a:spcAft>
              <a:buClr>
                <a:schemeClr val="accent1"/>
              </a:buClr>
              <a:buSzPts val="1920"/>
              <a:buFont typeface="Noto Sans Symbols"/>
              <a:buChar char="►"/>
            </a:pPr>
            <a:r>
              <a:rPr b="1" lang="en-US" sz="2400">
                <a:solidFill>
                  <a:srgbClr val="FFFFFF"/>
                </a:solidFill>
                <a:latin typeface="Trebuchet MS"/>
                <a:ea typeface="Trebuchet MS"/>
                <a:cs typeface="Trebuchet MS"/>
                <a:sym typeface="Trebuchet MS"/>
              </a:rPr>
              <a:t>NEF also found that farmers get 50% of the sales price when they sell their veg through GC – that’s 3 times more than they would get in the global supermarket system</a:t>
            </a:r>
            <a:r>
              <a:rPr lang="en-US" sz="2400">
                <a:solidFill>
                  <a:srgbClr val="FFFFFF"/>
                </a:solidFill>
                <a:latin typeface="Trebuchet MS"/>
                <a:ea typeface="Trebuchet MS"/>
                <a:cs typeface="Trebuchet MS"/>
                <a:sym typeface="Trebuchet MS"/>
              </a:rPr>
              <a:t>.</a:t>
            </a:r>
            <a:endParaRPr sz="2400">
              <a:solidFill>
                <a:srgbClr val="FFFFFF"/>
              </a:solidFill>
              <a:latin typeface="Trebuchet MS"/>
              <a:ea typeface="Trebuchet MS"/>
              <a:cs typeface="Trebuchet MS"/>
              <a:sym typeface="Trebuchet MS"/>
            </a:endParaRPr>
          </a:p>
        </p:txBody>
      </p:sp>
      <p:sp>
        <p:nvSpPr>
          <p:cNvPr id="337" name="Google Shape;337;p10"/>
          <p:cNvSpPr txBox="1"/>
          <p:nvPr>
            <p:ph idx="10" type="dt"/>
          </p:nvPr>
        </p:nvSpPr>
        <p:spPr>
          <a:xfrm>
            <a:off x="8663825" y="6041362"/>
            <a:ext cx="9119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solidFill>
                  <a:srgbClr val="FFFFFF"/>
                </a:solidFill>
              </a:rPr>
              <a:t>11/7/2023</a:t>
            </a:r>
            <a:endParaRPr>
              <a:solidFill>
                <a:srgbClr val="FFFFFF"/>
              </a:solidFill>
            </a:endParaRPr>
          </a:p>
        </p:txBody>
      </p:sp>
      <p:sp>
        <p:nvSpPr>
          <p:cNvPr id="338" name="Google Shape;338;p10"/>
          <p:cNvSpPr txBox="1"/>
          <p:nvPr>
            <p:ph idx="12" type="sldNum"/>
          </p:nvPr>
        </p:nvSpPr>
        <p:spPr>
          <a:xfrm>
            <a:off x="9662553" y="6041362"/>
            <a:ext cx="566186"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pic>
        <p:nvPicPr>
          <p:cNvPr descr="A person on a tractor pulling a large cart full of vegetables&#10;&#10;Description automatically generated" id="339" name="Google Shape;339;p10"/>
          <p:cNvPicPr preferRelativeResize="0"/>
          <p:nvPr/>
        </p:nvPicPr>
        <p:blipFill rotWithShape="1">
          <a:blip r:embed="rId4">
            <a:alphaModFix/>
          </a:blip>
          <a:srcRect b="0" l="0" r="0" t="0"/>
          <a:stretch/>
        </p:blipFill>
        <p:spPr>
          <a:xfrm>
            <a:off x="395922" y="1543589"/>
            <a:ext cx="5142365" cy="38567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45" name="Google Shape;345;p11"/>
          <p:cNvSpPr txBox="1"/>
          <p:nvPr>
            <p:ph type="title"/>
          </p:nvPr>
        </p:nvSpPr>
        <p:spPr>
          <a:xfrm>
            <a:off x="1286933" y="609600"/>
            <a:ext cx="10197494" cy="109945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latin typeface="Trebuchet MS"/>
                <a:ea typeface="Trebuchet MS"/>
                <a:cs typeface="Trebuchet MS"/>
                <a:sym typeface="Trebuchet MS"/>
              </a:rPr>
              <a:t>The NEF report also shows</a:t>
            </a:r>
            <a:endParaRPr/>
          </a:p>
        </p:txBody>
      </p:sp>
      <p:sp>
        <p:nvSpPr>
          <p:cNvPr id="346" name="Google Shape;346;p11"/>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47" name="Google Shape;347;p11"/>
          <p:cNvSpPr txBox="1"/>
          <p:nvPr>
            <p:ph idx="10" type="dt"/>
          </p:nvPr>
        </p:nvSpPr>
        <p:spPr>
          <a:xfrm>
            <a:off x="8509002" y="6182876"/>
            <a:ext cx="9119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11/7/2023</a:t>
            </a:r>
            <a:endParaRPr/>
          </a:p>
        </p:txBody>
      </p:sp>
      <p:sp>
        <p:nvSpPr>
          <p:cNvPr id="348" name="Google Shape;348;p11"/>
          <p:cNvSpPr txBox="1"/>
          <p:nvPr>
            <p:ph idx="12" type="sldNum"/>
          </p:nvPr>
        </p:nvSpPr>
        <p:spPr>
          <a:xfrm>
            <a:off x="9894532" y="6182876"/>
            <a:ext cx="6833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49" name="Google Shape;349;p11"/>
          <p:cNvSpPr/>
          <p:nvPr/>
        </p:nvSpPr>
        <p:spPr>
          <a:xfrm flipH="1">
            <a:off x="11743267"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350" name="Google Shape;350;p11"/>
          <p:cNvGrpSpPr/>
          <p:nvPr/>
        </p:nvGrpSpPr>
        <p:grpSpPr>
          <a:xfrm>
            <a:off x="1286933" y="2041600"/>
            <a:ext cx="9618132" cy="3907366"/>
            <a:chOff x="0" y="93057"/>
            <a:chExt cx="9618132" cy="3907366"/>
          </a:xfrm>
        </p:grpSpPr>
        <p:sp>
          <p:nvSpPr>
            <p:cNvPr id="351" name="Google Shape;351;p11"/>
            <p:cNvSpPr/>
            <p:nvPr/>
          </p:nvSpPr>
          <p:spPr>
            <a:xfrm>
              <a:off x="0" y="93057"/>
              <a:ext cx="3005666" cy="1803399"/>
            </a:xfrm>
            <a:prstGeom prst="rect">
              <a:avLst/>
            </a:prstGeom>
            <a:solidFill>
              <a:srgbClr val="52A01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txBox="1"/>
            <p:nvPr/>
          </p:nvSpPr>
          <p:spPr>
            <a:xfrm>
              <a:off x="0" y="93057"/>
              <a:ext cx="3005666" cy="180339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Trebuchet MS"/>
                <a:buNone/>
              </a:pPr>
              <a:r>
                <a:rPr b="1" lang="en-US" sz="1700">
                  <a:solidFill>
                    <a:schemeClr val="lt1"/>
                  </a:solidFill>
                  <a:latin typeface="Trebuchet MS"/>
                  <a:ea typeface="Trebuchet MS"/>
                  <a:cs typeface="Trebuchet MS"/>
                  <a:sym typeface="Trebuchet MS"/>
                </a:rPr>
                <a:t>Buying organic food through GC creates secure, local, Living-Wage jobs in London and rural areas.</a:t>
              </a:r>
              <a:endParaRPr sz="1700">
                <a:solidFill>
                  <a:schemeClr val="lt1"/>
                </a:solidFill>
                <a:latin typeface="Trebuchet MS"/>
                <a:ea typeface="Trebuchet MS"/>
                <a:cs typeface="Trebuchet MS"/>
                <a:sym typeface="Trebuchet MS"/>
              </a:endParaRPr>
            </a:p>
          </p:txBody>
        </p:sp>
        <p:sp>
          <p:nvSpPr>
            <p:cNvPr id="353" name="Google Shape;353;p11"/>
            <p:cNvSpPr/>
            <p:nvPr/>
          </p:nvSpPr>
          <p:spPr>
            <a:xfrm>
              <a:off x="3306233" y="93057"/>
              <a:ext cx="3005666" cy="1803399"/>
            </a:xfrm>
            <a:prstGeom prst="rect">
              <a:avLst/>
            </a:prstGeom>
            <a:solidFill>
              <a:srgbClr val="E4B91D"/>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txBox="1"/>
            <p:nvPr/>
          </p:nvSpPr>
          <p:spPr>
            <a:xfrm>
              <a:off x="3306233" y="93057"/>
              <a:ext cx="3005666" cy="180339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Trebuchet MS"/>
                <a:buNone/>
              </a:pPr>
              <a:r>
                <a:rPr b="1" lang="en-US" sz="1700">
                  <a:solidFill>
                    <a:schemeClr val="lt1"/>
                  </a:solidFill>
                  <a:latin typeface="Trebuchet MS"/>
                  <a:ea typeface="Trebuchet MS"/>
                  <a:cs typeface="Trebuchet MS"/>
                  <a:sym typeface="Trebuchet MS"/>
                </a:rPr>
                <a:t>85% of GC’s farmers report increased turnover since working with GC.</a:t>
              </a:r>
              <a:endParaRPr sz="1700">
                <a:solidFill>
                  <a:schemeClr val="lt1"/>
                </a:solidFill>
                <a:latin typeface="Trebuchet MS"/>
                <a:ea typeface="Trebuchet MS"/>
                <a:cs typeface="Trebuchet MS"/>
                <a:sym typeface="Trebuchet MS"/>
              </a:endParaRPr>
            </a:p>
          </p:txBody>
        </p:sp>
        <p:sp>
          <p:nvSpPr>
            <p:cNvPr id="355" name="Google Shape;355;p11"/>
            <p:cNvSpPr/>
            <p:nvPr/>
          </p:nvSpPr>
          <p:spPr>
            <a:xfrm>
              <a:off x="6612466" y="93057"/>
              <a:ext cx="3005666" cy="1803399"/>
            </a:xfrm>
            <a:prstGeom prst="rect">
              <a:avLst/>
            </a:prstGeom>
            <a:solidFill>
              <a:srgbClr val="E7661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txBox="1"/>
            <p:nvPr/>
          </p:nvSpPr>
          <p:spPr>
            <a:xfrm>
              <a:off x="6612466" y="93057"/>
              <a:ext cx="3005666" cy="180339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Trebuchet MS"/>
                <a:buNone/>
              </a:pPr>
              <a:r>
                <a:rPr b="1" lang="en-US" sz="1700">
                  <a:solidFill>
                    <a:schemeClr val="lt1"/>
                  </a:solidFill>
                  <a:latin typeface="Trebuchet MS"/>
                  <a:ea typeface="Trebuchet MS"/>
                  <a:cs typeface="Trebuchet MS"/>
                  <a:sym typeface="Trebuchet MS"/>
                </a:rPr>
                <a:t>These farmers employ 4 more people on average because of working with GC.</a:t>
              </a:r>
              <a:endParaRPr sz="1700">
                <a:solidFill>
                  <a:schemeClr val="lt1"/>
                </a:solidFill>
                <a:latin typeface="Trebuchet MS"/>
                <a:ea typeface="Trebuchet MS"/>
                <a:cs typeface="Trebuchet MS"/>
                <a:sym typeface="Trebuchet MS"/>
              </a:endParaRPr>
            </a:p>
          </p:txBody>
        </p:sp>
        <p:sp>
          <p:nvSpPr>
            <p:cNvPr id="357" name="Google Shape;357;p11"/>
            <p:cNvSpPr/>
            <p:nvPr/>
          </p:nvSpPr>
          <p:spPr>
            <a:xfrm>
              <a:off x="1653116" y="2197024"/>
              <a:ext cx="3005666" cy="1803399"/>
            </a:xfrm>
            <a:prstGeom prst="rect">
              <a:avLst/>
            </a:prstGeom>
            <a:solidFill>
              <a:srgbClr val="C42D17"/>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txBox="1"/>
            <p:nvPr/>
          </p:nvSpPr>
          <p:spPr>
            <a:xfrm>
              <a:off x="1653116" y="2197024"/>
              <a:ext cx="3005666" cy="180339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Trebuchet MS"/>
                <a:buNone/>
              </a:pPr>
              <a:r>
                <a:rPr b="1" lang="en-US" sz="1700">
                  <a:solidFill>
                    <a:schemeClr val="lt1"/>
                  </a:solidFill>
                  <a:latin typeface="Trebuchet MS"/>
                  <a:ea typeface="Trebuchet MS"/>
                  <a:cs typeface="Trebuchet MS"/>
                  <a:sym typeface="Trebuchet MS"/>
                </a:rPr>
                <a:t>They pay good wages, benefits &amp; support their rural communities – creating more community wealth AND create less waste.</a:t>
              </a:r>
              <a:endParaRPr sz="1700">
                <a:solidFill>
                  <a:schemeClr val="lt1"/>
                </a:solidFill>
                <a:latin typeface="Trebuchet MS"/>
                <a:ea typeface="Trebuchet MS"/>
                <a:cs typeface="Trebuchet MS"/>
                <a:sym typeface="Trebuchet MS"/>
              </a:endParaRPr>
            </a:p>
          </p:txBody>
        </p:sp>
        <p:sp>
          <p:nvSpPr>
            <p:cNvPr id="359" name="Google Shape;359;p11"/>
            <p:cNvSpPr/>
            <p:nvPr/>
          </p:nvSpPr>
          <p:spPr>
            <a:xfrm>
              <a:off x="4959349" y="2197024"/>
              <a:ext cx="3005666" cy="1803399"/>
            </a:xfrm>
            <a:prstGeom prst="rect">
              <a:avLst/>
            </a:prstGeom>
            <a:solidFill>
              <a:schemeClr val="accent6"/>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txBox="1"/>
            <p:nvPr/>
          </p:nvSpPr>
          <p:spPr>
            <a:xfrm>
              <a:off x="4959349" y="2197024"/>
              <a:ext cx="3005666" cy="1803399"/>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Trebuchet MS"/>
                <a:buNone/>
              </a:pPr>
              <a:r>
                <a:rPr b="1" lang="en-US" sz="1700">
                  <a:solidFill>
                    <a:schemeClr val="lt1"/>
                  </a:solidFill>
                  <a:latin typeface="Trebuchet MS"/>
                  <a:ea typeface="Trebuchet MS"/>
                  <a:cs typeface="Trebuchet MS"/>
                  <a:sym typeface="Trebuchet MS"/>
                </a:rPr>
                <a:t>85% of GC customers eat more seasonal produce and less processed food &amp; less meat than they did before – and they generate LESS food waste.</a:t>
              </a:r>
              <a:endParaRPr/>
            </a:p>
            <a:p>
              <a:pPr indent="0" lvl="0" marL="0" marR="0" rtl="0" algn="ctr">
                <a:lnSpc>
                  <a:spcPct val="90000"/>
                </a:lnSpc>
                <a:spcBef>
                  <a:spcPts val="595"/>
                </a:spcBef>
                <a:spcAft>
                  <a:spcPts val="0"/>
                </a:spcAft>
                <a:buClr>
                  <a:schemeClr val="dk1"/>
                </a:buClr>
                <a:buSzPts val="1700"/>
                <a:buFont typeface="Trebuchet MS"/>
                <a:buNone/>
              </a:pPr>
              <a:r>
                <a:t/>
              </a:r>
              <a:endParaRPr b="1" sz="1700">
                <a:solidFill>
                  <a:schemeClr val="lt1"/>
                </a:solidFill>
                <a:latin typeface="Trebuchet MS"/>
                <a:ea typeface="Trebuchet MS"/>
                <a:cs typeface="Trebuchet MS"/>
                <a:sym typeface="Trebuchet M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2"/>
          <p:cNvSpPr txBox="1"/>
          <p:nvPr>
            <p:ph idx="1" type="body"/>
          </p:nvPr>
        </p:nvSpPr>
        <p:spPr>
          <a:xfrm>
            <a:off x="802432" y="354563"/>
            <a:ext cx="8471569" cy="5686799"/>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sp>
        <p:nvSpPr>
          <p:cNvPr id="366" name="Google Shape;366;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11/7/2023</a:t>
            </a:r>
            <a:endParaRPr/>
          </a:p>
        </p:txBody>
      </p:sp>
      <p:sp>
        <p:nvSpPr>
          <p:cNvPr id="367" name="Google Shape;367;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8" name="Google Shape;368;p12"/>
          <p:cNvPicPr preferRelativeResize="0"/>
          <p:nvPr/>
        </p:nvPicPr>
        <p:blipFill rotWithShape="1">
          <a:blip r:embed="rId3">
            <a:alphaModFix/>
          </a:blip>
          <a:srcRect b="4735" l="10803" r="9625" t="1732"/>
          <a:stretch/>
        </p:blipFill>
        <p:spPr>
          <a:xfrm>
            <a:off x="207932" y="1762124"/>
            <a:ext cx="4728986" cy="3333750"/>
          </a:xfrm>
          <a:prstGeom prst="rect">
            <a:avLst/>
          </a:prstGeom>
          <a:noFill/>
          <a:ln>
            <a:noFill/>
          </a:ln>
        </p:spPr>
      </p:pic>
      <p:graphicFrame>
        <p:nvGraphicFramePr>
          <p:cNvPr id="369" name="Google Shape;369;p12"/>
          <p:cNvGraphicFramePr/>
          <p:nvPr/>
        </p:nvGraphicFramePr>
        <p:xfrm>
          <a:off x="4832140" y="1762124"/>
          <a:ext cx="5036361" cy="3762376"/>
        </p:xfrm>
        <a:graphic>
          <a:graphicData uri="http://schemas.openxmlformats.org/drawingml/2006/chart">
            <c:chart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grpSp>
        <p:nvGrpSpPr>
          <p:cNvPr id="374" name="Google Shape;374;p13"/>
          <p:cNvGrpSpPr/>
          <p:nvPr/>
        </p:nvGrpSpPr>
        <p:grpSpPr>
          <a:xfrm>
            <a:off x="0" y="-8467"/>
            <a:ext cx="12192000" cy="6866467"/>
            <a:chOff x="0" y="-8467"/>
            <a:chExt cx="12192000" cy="6866467"/>
          </a:xfrm>
        </p:grpSpPr>
        <p:cxnSp>
          <p:nvCxnSpPr>
            <p:cNvPr id="375" name="Google Shape;375;p1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76" name="Google Shape;376;p1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77" name="Google Shape;377;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378" name="Google Shape;378;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379" name="Google Shape;379;p1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380" name="Google Shape;380;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381" name="Google Shape;381;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382" name="Google Shape;382;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383" name="Google Shape;383;p1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384" name="Google Shape;384;p13"/>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grpSp>
      <p:sp>
        <p:nvSpPr>
          <p:cNvPr id="385" name="Google Shape;385;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386" name="Google Shape;386;p1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387" name="Google Shape;387;p13"/>
          <p:cNvSpPr txBox="1"/>
          <p:nvPr>
            <p:ph idx="10" type="dt"/>
          </p:nvPr>
        </p:nvSpPr>
        <p:spPr>
          <a:xfrm>
            <a:off x="8509002" y="6182876"/>
            <a:ext cx="911939"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888888"/>
              </a:buClr>
              <a:buSzPts val="900"/>
              <a:buFont typeface="Trebuchet MS"/>
              <a:buNone/>
            </a:pPr>
            <a:r>
              <a:rPr b="0" i="0" lang="en-US" sz="900" u="none" cap="none" strike="noStrike">
                <a:solidFill>
                  <a:srgbClr val="888888"/>
                </a:solidFill>
                <a:latin typeface="Trebuchet MS"/>
                <a:ea typeface="Trebuchet MS"/>
                <a:cs typeface="Trebuchet MS"/>
                <a:sym typeface="Trebuchet MS"/>
              </a:rPr>
              <a:t>11/7/2023</a:t>
            </a:r>
            <a:endParaRPr b="0" i="0" sz="900" u="none" cap="none" strike="noStrike">
              <a:solidFill>
                <a:srgbClr val="888888"/>
              </a:solidFill>
              <a:latin typeface="Trebuchet MS"/>
              <a:ea typeface="Trebuchet MS"/>
              <a:cs typeface="Trebuchet MS"/>
              <a:sym typeface="Trebuchet MS"/>
            </a:endParaRPr>
          </a:p>
        </p:txBody>
      </p:sp>
      <p:sp>
        <p:nvSpPr>
          <p:cNvPr id="388" name="Google Shape;388;p13"/>
          <p:cNvSpPr txBox="1"/>
          <p:nvPr>
            <p:ph idx="12" type="sldNum"/>
          </p:nvPr>
        </p:nvSpPr>
        <p:spPr>
          <a:xfrm>
            <a:off x="9894532" y="6182876"/>
            <a:ext cx="683339"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90C226"/>
              </a:buClr>
              <a:buSzPts val="900"/>
              <a:buFont typeface="Trebuchet MS"/>
              <a:buNone/>
            </a:pPr>
            <a:fld id="{00000000-1234-1234-1234-123412341234}" type="slidenum">
              <a:rPr b="0" i="0" lang="en-US" sz="900" u="none" cap="none" strike="noStrike">
                <a:solidFill>
                  <a:srgbClr val="90C226"/>
                </a:solidFill>
                <a:latin typeface="Trebuchet MS"/>
                <a:ea typeface="Trebuchet MS"/>
                <a:cs typeface="Trebuchet MS"/>
                <a:sym typeface="Trebuchet MS"/>
              </a:rPr>
              <a:t>‹#›</a:t>
            </a:fld>
            <a:endParaRPr b="0" i="0" sz="900" u="none" cap="none" strike="noStrike">
              <a:solidFill>
                <a:srgbClr val="90C226"/>
              </a:solidFill>
              <a:latin typeface="Trebuchet MS"/>
              <a:ea typeface="Trebuchet MS"/>
              <a:cs typeface="Trebuchet MS"/>
              <a:sym typeface="Trebuchet MS"/>
            </a:endParaRPr>
          </a:p>
        </p:txBody>
      </p:sp>
      <p:sp>
        <p:nvSpPr>
          <p:cNvPr id="389" name="Google Shape;389;p13"/>
          <p:cNvSpPr/>
          <p:nvPr/>
        </p:nvSpPr>
        <p:spPr>
          <a:xfrm flipH="1">
            <a:off x="11743267"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pic>
        <p:nvPicPr>
          <p:cNvPr descr="A diagram of a pie chart&#10;&#10;Description automatically generated" id="390" name="Google Shape;390;p13"/>
          <p:cNvPicPr preferRelativeResize="0"/>
          <p:nvPr/>
        </p:nvPicPr>
        <p:blipFill rotWithShape="1">
          <a:blip r:embed="rId3">
            <a:alphaModFix/>
          </a:blip>
          <a:srcRect b="0" l="0" r="0" t="0"/>
          <a:stretch/>
        </p:blipFill>
        <p:spPr>
          <a:xfrm>
            <a:off x="621846" y="1731434"/>
            <a:ext cx="5474154" cy="3251114"/>
          </a:xfrm>
          <a:prstGeom prst="rect">
            <a:avLst/>
          </a:prstGeom>
          <a:noFill/>
          <a:ln>
            <a:noFill/>
          </a:ln>
        </p:spPr>
      </p:pic>
      <p:pic>
        <p:nvPicPr>
          <p:cNvPr descr="A diagram of a pie chart&#10;&#10;Description automatically generated" id="391" name="Google Shape;391;p13"/>
          <p:cNvPicPr preferRelativeResize="0"/>
          <p:nvPr/>
        </p:nvPicPr>
        <p:blipFill rotWithShape="1">
          <a:blip r:embed="rId4">
            <a:alphaModFix/>
          </a:blip>
          <a:srcRect b="0" l="0" r="0" t="0"/>
          <a:stretch/>
        </p:blipFill>
        <p:spPr>
          <a:xfrm>
            <a:off x="6302894" y="1676401"/>
            <a:ext cx="5684770" cy="34501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grpSp>
        <p:nvGrpSpPr>
          <p:cNvPr id="396" name="Google Shape;396;p14"/>
          <p:cNvGrpSpPr/>
          <p:nvPr/>
        </p:nvGrpSpPr>
        <p:grpSpPr>
          <a:xfrm>
            <a:off x="0" y="-8467"/>
            <a:ext cx="12192000" cy="6866467"/>
            <a:chOff x="0" y="-8467"/>
            <a:chExt cx="12192000" cy="6866467"/>
          </a:xfrm>
        </p:grpSpPr>
        <p:cxnSp>
          <p:nvCxnSpPr>
            <p:cNvPr id="397" name="Google Shape;397;p1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98" name="Google Shape;398;p1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99" name="Google Shape;399;p1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0" name="Google Shape;400;p1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1" name="Google Shape;401;p14"/>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2" name="Google Shape;402;p1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3" name="Google Shape;403;p1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4" name="Google Shape;404;p1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5" name="Google Shape;405;p1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6" name="Google Shape;406;p14"/>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407" name="Google Shape;407;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8" name="Google Shape;408;p14"/>
          <p:cNvSpPr/>
          <p:nvPr/>
        </p:nvSpPr>
        <p:spPr>
          <a:xfrm>
            <a:off x="0" y="4013200"/>
            <a:ext cx="448733" cy="2844800"/>
          </a:xfrm>
          <a:prstGeom prst="triangle">
            <a:avLst>
              <a:gd fmla="val 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409" name="Google Shape;409;p14"/>
          <p:cNvCxnSpPr/>
          <p:nvPr/>
        </p:nvCxnSpPr>
        <p:spPr>
          <a:xfrm>
            <a:off x="4656670" y="1442595"/>
            <a:ext cx="0" cy="3937000"/>
          </a:xfrm>
          <a:prstGeom prst="straightConnector1">
            <a:avLst/>
          </a:prstGeom>
          <a:noFill/>
          <a:ln cap="rnd" cmpd="sng" w="12700">
            <a:solidFill>
              <a:schemeClr val="accent1"/>
            </a:solidFill>
            <a:prstDash val="solid"/>
            <a:round/>
            <a:headEnd len="sm" w="sm" type="none"/>
            <a:tailEnd len="sm" w="sm" type="none"/>
          </a:ln>
        </p:spPr>
      </p:cxnSp>
      <p:sp>
        <p:nvSpPr>
          <p:cNvPr id="410" name="Google Shape;410;p14"/>
          <p:cNvSpPr txBox="1"/>
          <p:nvPr/>
        </p:nvSpPr>
        <p:spPr>
          <a:xfrm>
            <a:off x="4978918" y="1109145"/>
            <a:ext cx="6341016" cy="4603900"/>
          </a:xfrm>
          <a:prstGeom prst="rect">
            <a:avLst/>
          </a:prstGeom>
          <a:noFill/>
          <a:ln>
            <a:noFill/>
          </a:ln>
        </p:spPr>
        <p:txBody>
          <a:bodyPr anchorCtr="0" anchor="ctr" bIns="45700" lIns="91425" spcFirstLastPara="1" rIns="91425" wrap="square" tIns="45700">
            <a:normAutofit/>
          </a:bodyPr>
          <a:lstStyle/>
          <a:p>
            <a:pPr indent="-91440" lvl="0" marL="0" marR="0" rtl="0" algn="l">
              <a:spcBef>
                <a:spcPts val="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SURVEY/MAP WHAT IS ALREADY THERE </a:t>
            </a:r>
            <a:endParaRPr/>
          </a:p>
          <a:p>
            <a:pPr indent="-91440" lvl="0" marL="0" marR="0" rtl="0" algn="l">
              <a:spcBef>
                <a:spcPts val="100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INFRASTRUCTURE – SPACES &amp; PLACES &amp; STUFF </a:t>
            </a:r>
            <a:endParaRPr/>
          </a:p>
          <a:p>
            <a:pPr indent="-91440" lvl="0" marL="0" marR="0" rtl="0" algn="l">
              <a:spcBef>
                <a:spcPts val="100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SUBSIDY aka INVESTMENT -  EG.SOCIAL RENTS</a:t>
            </a:r>
            <a:endParaRPr/>
          </a:p>
          <a:p>
            <a:pPr indent="-91440" lvl="0" marL="0" marR="0" rtl="0" algn="l">
              <a:spcBef>
                <a:spcPts val="100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PLANNING </a:t>
            </a:r>
            <a:endParaRPr/>
          </a:p>
          <a:p>
            <a:pPr indent="-91440" lvl="0" marL="0" marR="0" rtl="0" algn="l">
              <a:spcBef>
                <a:spcPts val="100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PROCUREMENT POLICIES</a:t>
            </a:r>
            <a:endParaRPr/>
          </a:p>
        </p:txBody>
      </p:sp>
      <p:sp>
        <p:nvSpPr>
          <p:cNvPr id="411" name="Google Shape;411;p14"/>
          <p:cNvSpPr/>
          <p:nvPr/>
        </p:nvSpPr>
        <p:spPr>
          <a:xfrm flipH="1" rot="10800000">
            <a:off x="11364139" y="0"/>
            <a:ext cx="842596" cy="4616289"/>
          </a:xfrm>
          <a:prstGeom prst="triangle">
            <a:avLst>
              <a:gd fmla="val 100000"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2" name="Google Shape;412;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solidFill>
                  <a:srgbClr val="888888"/>
                </a:solidFill>
                <a:latin typeface="Trebuchet MS"/>
                <a:ea typeface="Trebuchet MS"/>
                <a:cs typeface="Trebuchet MS"/>
                <a:sym typeface="Trebuchet MS"/>
              </a:rPr>
              <a:t>11/7/2023</a:t>
            </a:r>
            <a:endParaRPr>
              <a:solidFill>
                <a:srgbClr val="888888"/>
              </a:solidFill>
              <a:latin typeface="Trebuchet MS"/>
              <a:ea typeface="Trebuchet MS"/>
              <a:cs typeface="Trebuchet MS"/>
              <a:sym typeface="Trebuchet MS"/>
            </a:endParaRPr>
          </a:p>
        </p:txBody>
      </p:sp>
      <p:sp>
        <p:nvSpPr>
          <p:cNvPr id="413" name="Google Shape;413;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chemeClr val="accent1"/>
                </a:solidFill>
                <a:latin typeface="Trebuchet MS"/>
                <a:ea typeface="Trebuchet MS"/>
                <a:cs typeface="Trebuchet MS"/>
                <a:sym typeface="Trebuchet MS"/>
              </a:rPr>
              <a:t>‹#›</a:t>
            </a:fld>
            <a:endParaRPr>
              <a:solidFill>
                <a:schemeClr val="accent1"/>
              </a:solidFill>
              <a:latin typeface="Trebuchet MS"/>
              <a:ea typeface="Trebuchet MS"/>
              <a:cs typeface="Trebuchet MS"/>
              <a:sym typeface="Trebuchet MS"/>
            </a:endParaRPr>
          </a:p>
        </p:txBody>
      </p:sp>
      <p:sp>
        <p:nvSpPr>
          <p:cNvPr id="414" name="Google Shape;414;p14"/>
          <p:cNvSpPr txBox="1"/>
          <p:nvPr/>
        </p:nvSpPr>
        <p:spPr>
          <a:xfrm>
            <a:off x="723902" y="1724025"/>
            <a:ext cx="33609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WHAT COUNCILS CAN DO </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
          <p:cNvSpPr txBox="1"/>
          <p:nvPr>
            <p:ph type="title"/>
          </p:nvPr>
        </p:nvSpPr>
        <p:spPr>
          <a:xfrm>
            <a:off x="5536734" y="609600"/>
            <a:ext cx="37372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latin typeface="Trebuchet MS"/>
                <a:ea typeface="Trebuchet MS"/>
                <a:cs typeface="Trebuchet MS"/>
                <a:sym typeface="Trebuchet MS"/>
              </a:rPr>
              <a:t>Who we are</a:t>
            </a:r>
            <a:endParaRPr/>
          </a:p>
        </p:txBody>
      </p:sp>
      <p:pic>
        <p:nvPicPr>
          <p:cNvPr descr="A group of people at a market&#10;&#10;Description automatically generated" id="158" name="Google Shape;158;p2"/>
          <p:cNvPicPr preferRelativeResize="0"/>
          <p:nvPr/>
        </p:nvPicPr>
        <p:blipFill rotWithShape="1">
          <a:blip r:embed="rId3">
            <a:alphaModFix/>
          </a:blip>
          <a:srcRect b="-1" l="20064" r="19952" t="0"/>
          <a:stretch/>
        </p:blipFill>
        <p:spPr>
          <a:xfrm>
            <a:off x="20" y="-1"/>
            <a:ext cx="5394940" cy="6858001"/>
          </a:xfrm>
          <a:custGeom>
            <a:rect b="b" l="l" r="r" t="t"/>
            <a:pathLst>
              <a:path extrusionOk="0" h="6858000" w="5394960">
                <a:moveTo>
                  <a:pt x="842596" y="0"/>
                </a:moveTo>
                <a:lnTo>
                  <a:pt x="5394960" y="0"/>
                </a:lnTo>
                <a:lnTo>
                  <a:pt x="5394960" y="21851"/>
                </a:lnTo>
                <a:lnTo>
                  <a:pt x="4365943" y="6858000"/>
                </a:lnTo>
                <a:lnTo>
                  <a:pt x="0" y="6858000"/>
                </a:lnTo>
                <a:lnTo>
                  <a:pt x="0" y="5666154"/>
                </a:lnTo>
                <a:close/>
              </a:path>
            </a:pathLst>
          </a:custGeom>
          <a:noFill/>
          <a:ln>
            <a:noFill/>
          </a:ln>
        </p:spPr>
      </p:pic>
      <p:sp>
        <p:nvSpPr>
          <p:cNvPr id="159" name="Google Shape;159;p2"/>
          <p:cNvSpPr/>
          <p:nvPr/>
        </p:nvSpPr>
        <p:spPr>
          <a:xfrm rot="10800000">
            <a:off x="0" y="0"/>
            <a:ext cx="842596" cy="5666154"/>
          </a:xfrm>
          <a:prstGeom prst="triangle">
            <a:avLst>
              <a:gd fmla="val 10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60" name="Google Shape;160;p2"/>
          <p:cNvSpPr txBox="1"/>
          <p:nvPr>
            <p:ph idx="10" type="dt"/>
          </p:nvPr>
        </p:nvSpPr>
        <p:spPr>
          <a:xfrm>
            <a:off x="7692706" y="6041362"/>
            <a:ext cx="107379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11/7/2023</a:t>
            </a:r>
            <a:endParaRPr/>
          </a:p>
        </p:txBody>
      </p:sp>
      <p:sp>
        <p:nvSpPr>
          <p:cNvPr id="161" name="Google Shape;161;p2"/>
          <p:cNvSpPr txBox="1"/>
          <p:nvPr>
            <p:ph idx="12" type="sldNum"/>
          </p:nvPr>
        </p:nvSpPr>
        <p:spPr>
          <a:xfrm>
            <a:off x="8841996" y="6041362"/>
            <a:ext cx="432006"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62" name="Google Shape;162;p2"/>
          <p:cNvGrpSpPr/>
          <p:nvPr/>
        </p:nvGrpSpPr>
        <p:grpSpPr>
          <a:xfrm>
            <a:off x="5197151" y="2281305"/>
            <a:ext cx="4076852" cy="3737521"/>
            <a:chOff x="0" y="120716"/>
            <a:chExt cx="4076852" cy="3737521"/>
          </a:xfrm>
        </p:grpSpPr>
        <p:sp>
          <p:nvSpPr>
            <p:cNvPr id="163" name="Google Shape;163;p2"/>
            <p:cNvSpPr/>
            <p:nvPr/>
          </p:nvSpPr>
          <p:spPr>
            <a:xfrm>
              <a:off x="0" y="120716"/>
              <a:ext cx="4076852" cy="3257280"/>
            </a:xfrm>
            <a:prstGeom prst="roundRect">
              <a:avLst>
                <a:gd fmla="val 16667" name="adj"/>
              </a:avLst>
            </a:prstGeom>
            <a:gradFill>
              <a:gsLst>
                <a:gs pos="0">
                  <a:srgbClr val="E4BB40"/>
                </a:gs>
                <a:gs pos="78000">
                  <a:srgbClr val="CFA81A"/>
                </a:gs>
                <a:gs pos="100000">
                  <a:srgbClr val="CFA81A"/>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txBox="1"/>
            <p:nvPr/>
          </p:nvSpPr>
          <p:spPr>
            <a:xfrm>
              <a:off x="159007" y="279723"/>
              <a:ext cx="3758838" cy="2939266"/>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2"/>
                </a:buClr>
                <a:buSzPts val="2900"/>
                <a:buFont typeface="Trebuchet MS"/>
                <a:buNone/>
              </a:pPr>
              <a:r>
                <a:rPr b="1" lang="en-US" sz="2900">
                  <a:solidFill>
                    <a:schemeClr val="lt2"/>
                  </a:solidFill>
                  <a:latin typeface="Trebuchet MS"/>
                  <a:ea typeface="Trebuchet MS"/>
                  <a:cs typeface="Trebuchet MS"/>
                  <a:sym typeface="Trebuchet MS"/>
                </a:rPr>
                <a:t>Growing Communities is a community-led food business based in Hackney set up in 1996 – with a turnover of £2.5 M</a:t>
              </a:r>
              <a:endParaRPr sz="2900">
                <a:solidFill>
                  <a:schemeClr val="lt2"/>
                </a:solidFill>
                <a:latin typeface="Trebuchet MS"/>
                <a:ea typeface="Trebuchet MS"/>
                <a:cs typeface="Trebuchet MS"/>
                <a:sym typeface="Trebuchet MS"/>
              </a:endParaRPr>
            </a:p>
          </p:txBody>
        </p:sp>
        <p:sp>
          <p:nvSpPr>
            <p:cNvPr id="165" name="Google Shape;165;p2"/>
            <p:cNvSpPr/>
            <p:nvPr/>
          </p:nvSpPr>
          <p:spPr>
            <a:xfrm>
              <a:off x="0" y="3377997"/>
              <a:ext cx="4076852" cy="4802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txBox="1"/>
            <p:nvPr/>
          </p:nvSpPr>
          <p:spPr>
            <a:xfrm>
              <a:off x="0" y="3377997"/>
              <a:ext cx="4076852" cy="480240"/>
            </a:xfrm>
            <a:prstGeom prst="rect">
              <a:avLst/>
            </a:prstGeom>
            <a:noFill/>
            <a:ln>
              <a:noFill/>
            </a:ln>
          </p:spPr>
          <p:txBody>
            <a:bodyPr anchorCtr="0" anchor="t" bIns="36825" lIns="129425" spcFirstLastPara="1" rIns="206225" wrap="square" tIns="36825">
              <a:noAutofit/>
            </a:bodyPr>
            <a:lstStyle/>
            <a:p>
              <a:pPr indent="-228600" lvl="1" marL="228600" marR="0" rtl="0" algn="l">
                <a:lnSpc>
                  <a:spcPct val="90000"/>
                </a:lnSpc>
                <a:spcBef>
                  <a:spcPts val="0"/>
                </a:spcBef>
                <a:spcAft>
                  <a:spcPts val="0"/>
                </a:spcAft>
                <a:buClr>
                  <a:schemeClr val="lt2"/>
                </a:buClr>
                <a:buSzPts val="2300"/>
                <a:buFont typeface="Trebuchet MS"/>
                <a:buChar char="•"/>
              </a:pPr>
              <a:r>
                <a:rPr b="1" i="0" lang="en-US" sz="2300" u="none" cap="none" strike="noStrike">
                  <a:solidFill>
                    <a:schemeClr val="lt2"/>
                  </a:solidFill>
                  <a:latin typeface="Trebuchet MS"/>
                  <a:ea typeface="Trebuchet MS"/>
                  <a:cs typeface="Trebuchet MS"/>
                  <a:sym typeface="Trebuchet MS"/>
                </a:rPr>
                <a:t> </a:t>
              </a:r>
              <a:endParaRPr b="0" i="0" sz="2300" u="none" cap="none" strike="noStrike">
                <a:solidFill>
                  <a:schemeClr val="lt2"/>
                </a:solidFill>
                <a:latin typeface="Trebuchet MS"/>
                <a:ea typeface="Trebuchet MS"/>
                <a:cs typeface="Trebuchet MS"/>
                <a:sym typeface="Trebuchet M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2" name="Google Shape;172;p3"/>
          <p:cNvSpPr txBox="1"/>
          <p:nvPr>
            <p:ph type="title"/>
          </p:nvPr>
        </p:nvSpPr>
        <p:spPr>
          <a:xfrm>
            <a:off x="1286933" y="609600"/>
            <a:ext cx="10197494" cy="109945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latin typeface="Trebuchet MS"/>
                <a:ea typeface="Trebuchet MS"/>
                <a:cs typeface="Trebuchet MS"/>
                <a:sym typeface="Trebuchet MS"/>
              </a:rPr>
              <a:t>Growing Communities’ core trading outlets </a:t>
            </a:r>
            <a:endParaRPr/>
          </a:p>
        </p:txBody>
      </p:sp>
      <p:sp>
        <p:nvSpPr>
          <p:cNvPr id="173" name="Google Shape;173;p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4" name="Google Shape;174;p3"/>
          <p:cNvSpPr/>
          <p:nvPr/>
        </p:nvSpPr>
        <p:spPr>
          <a:xfrm flipH="1">
            <a:off x="11743267"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5" name="Google Shape;175;p3"/>
          <p:cNvSpPr txBox="1"/>
          <p:nvPr>
            <p:ph idx="10" type="dt"/>
          </p:nvPr>
        </p:nvSpPr>
        <p:spPr>
          <a:xfrm>
            <a:off x="7398667" y="5712296"/>
            <a:ext cx="823536" cy="329729"/>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sz="803">
                <a:solidFill>
                  <a:srgbClr val="888888"/>
                </a:solidFill>
                <a:latin typeface="Trebuchet MS"/>
                <a:ea typeface="Trebuchet MS"/>
                <a:cs typeface="Trebuchet MS"/>
                <a:sym typeface="Trebuchet MS"/>
              </a:rPr>
              <a:t>11/7/2023</a:t>
            </a:r>
            <a:endParaRPr/>
          </a:p>
        </p:txBody>
      </p:sp>
      <p:sp>
        <p:nvSpPr>
          <p:cNvPr id="176" name="Google Shape;176;p3"/>
          <p:cNvSpPr txBox="1"/>
          <p:nvPr>
            <p:ph idx="12" type="sldNum"/>
          </p:nvPr>
        </p:nvSpPr>
        <p:spPr>
          <a:xfrm>
            <a:off x="8649883" y="5712296"/>
            <a:ext cx="617096" cy="329729"/>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sz="803">
                <a:solidFill>
                  <a:schemeClr val="accent1"/>
                </a:solidFill>
                <a:latin typeface="Trebuchet MS"/>
                <a:ea typeface="Trebuchet MS"/>
                <a:cs typeface="Trebuchet MS"/>
                <a:sym typeface="Trebuchet MS"/>
              </a:rPr>
              <a:t>‹#›</a:t>
            </a:fld>
            <a:endParaRPr/>
          </a:p>
        </p:txBody>
      </p:sp>
      <p:grpSp>
        <p:nvGrpSpPr>
          <p:cNvPr id="177" name="Google Shape;177;p3"/>
          <p:cNvGrpSpPr/>
          <p:nvPr/>
        </p:nvGrpSpPr>
        <p:grpSpPr>
          <a:xfrm>
            <a:off x="1912776" y="2554715"/>
            <a:ext cx="8025880" cy="3279363"/>
            <a:chOff x="0" y="492074"/>
            <a:chExt cx="8025880" cy="3279363"/>
          </a:xfrm>
        </p:grpSpPr>
        <p:sp>
          <p:nvSpPr>
            <p:cNvPr id="178" name="Google Shape;178;p3"/>
            <p:cNvSpPr/>
            <p:nvPr/>
          </p:nvSpPr>
          <p:spPr>
            <a:xfrm>
              <a:off x="0" y="492074"/>
              <a:ext cx="8025880" cy="985475"/>
            </a:xfrm>
            <a:prstGeom prst="roundRect">
              <a:avLst>
                <a:gd fmla="val 16667" name="adj"/>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txBox="1"/>
            <p:nvPr/>
          </p:nvSpPr>
          <p:spPr>
            <a:xfrm>
              <a:off x="48107" y="540181"/>
              <a:ext cx="7929666" cy="88926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Trebuchet MS"/>
                <a:buNone/>
              </a:pPr>
              <a:r>
                <a:rPr lang="en-US" sz="2400">
                  <a:solidFill>
                    <a:schemeClr val="lt1"/>
                  </a:solidFill>
                  <a:latin typeface="Trebuchet MS"/>
                  <a:ea typeface="Trebuchet MS"/>
                  <a:cs typeface="Trebuchet MS"/>
                  <a:sym typeface="Trebuchet MS"/>
                </a:rPr>
                <a:t>Growing Communities’ community-led veg scheme, set up in 1996 </a:t>
              </a:r>
              <a:endParaRPr/>
            </a:p>
          </p:txBody>
        </p:sp>
        <p:sp>
          <p:nvSpPr>
            <p:cNvPr id="180" name="Google Shape;180;p3"/>
            <p:cNvSpPr/>
            <p:nvPr/>
          </p:nvSpPr>
          <p:spPr>
            <a:xfrm>
              <a:off x="0" y="1490502"/>
              <a:ext cx="8025880" cy="985475"/>
            </a:xfrm>
            <a:prstGeom prst="roundRect">
              <a:avLst>
                <a:gd fmla="val 16667" name="adj"/>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txBox="1"/>
            <p:nvPr/>
          </p:nvSpPr>
          <p:spPr>
            <a:xfrm>
              <a:off x="48107" y="1538609"/>
              <a:ext cx="7929666" cy="88926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Trebuchet MS"/>
                <a:buNone/>
              </a:pPr>
              <a:r>
                <a:rPr lang="en-US" sz="2400">
                  <a:solidFill>
                    <a:schemeClr val="lt1"/>
                  </a:solidFill>
                  <a:latin typeface="Trebuchet MS"/>
                  <a:ea typeface="Trebuchet MS"/>
                  <a:cs typeface="Trebuchet MS"/>
                  <a:sym typeface="Trebuchet MS"/>
                </a:rPr>
                <a:t>Growing</a:t>
              </a:r>
              <a:r>
                <a:rPr lang="en-US" sz="2400">
                  <a:solidFill>
                    <a:schemeClr val="lt1"/>
                  </a:solidFill>
                  <a:latin typeface="Trebuchet MS"/>
                  <a:ea typeface="Trebuchet MS"/>
                  <a:cs typeface="Trebuchet MS"/>
                  <a:sym typeface="Trebuchet MS"/>
                </a:rPr>
                <a:t> Communities all-organic farmers’ market set up in 2003</a:t>
              </a:r>
              <a:endParaRPr sz="2400">
                <a:solidFill>
                  <a:schemeClr val="lt1"/>
                </a:solidFill>
                <a:latin typeface="Trebuchet MS"/>
                <a:ea typeface="Trebuchet MS"/>
                <a:cs typeface="Trebuchet MS"/>
                <a:sym typeface="Trebuchet MS"/>
              </a:endParaRPr>
            </a:p>
          </p:txBody>
        </p:sp>
        <p:sp>
          <p:nvSpPr>
            <p:cNvPr id="182" name="Google Shape;182;p3"/>
            <p:cNvSpPr/>
            <p:nvPr/>
          </p:nvSpPr>
          <p:spPr>
            <a:xfrm>
              <a:off x="3209" y="2488929"/>
              <a:ext cx="8019460" cy="1282508"/>
            </a:xfrm>
            <a:prstGeom prst="roundRect">
              <a:avLst>
                <a:gd fmla="val 16667" name="adj"/>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txBox="1"/>
            <p:nvPr/>
          </p:nvSpPr>
          <p:spPr>
            <a:xfrm>
              <a:off x="65816" y="2551536"/>
              <a:ext cx="7894246" cy="1157294"/>
            </a:xfrm>
            <a:prstGeom prst="rect">
              <a:avLst/>
            </a:prstGeom>
            <a:noFill/>
            <a:ln>
              <a:noFill/>
            </a:ln>
          </p:spPr>
          <p:txBody>
            <a:bodyPr anchorCtr="0" anchor="ctr" bIns="68575" lIns="68575" spcFirstLastPara="1" rIns="68575" wrap="square" tIns="68575">
              <a:noAutofit/>
            </a:bodyPr>
            <a:lstStyle/>
            <a:p>
              <a:pPr indent="0" lvl="0" marL="0" marR="0" rtl="0" algn="l">
                <a:lnSpc>
                  <a:spcPct val="150000"/>
                </a:lnSpc>
                <a:spcBef>
                  <a:spcPts val="0"/>
                </a:spcBef>
                <a:spcAft>
                  <a:spcPts val="0"/>
                </a:spcAft>
                <a:buClr>
                  <a:schemeClr val="lt1"/>
                </a:buClr>
                <a:buSzPts val="1800"/>
                <a:buFont typeface="Trebuchet MS"/>
                <a:buNone/>
              </a:pPr>
              <a:r>
                <a:rPr lang="en-US" sz="1800">
                  <a:solidFill>
                    <a:schemeClr val="lt1"/>
                  </a:solidFill>
                  <a:latin typeface="Trebuchet MS"/>
                  <a:ea typeface="Trebuchet MS"/>
                  <a:cs typeface="Trebuchet MS"/>
                  <a:sym typeface="Trebuchet MS"/>
                </a:rPr>
                <a:t>Between them those two trading outlets now feed around 8,500 people a week in Hackney &amp; Haringey and support 23 farmers and growers from Kent, Essex, Sussex and Cambridgeshire &amp; beyond).</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grpSp>
        <p:nvGrpSpPr>
          <p:cNvPr id="188" name="Google Shape;188;p4"/>
          <p:cNvGrpSpPr/>
          <p:nvPr/>
        </p:nvGrpSpPr>
        <p:grpSpPr>
          <a:xfrm>
            <a:off x="0" y="-8467"/>
            <a:ext cx="12192000" cy="6866467"/>
            <a:chOff x="0" y="-8467"/>
            <a:chExt cx="12192000" cy="6866467"/>
          </a:xfrm>
        </p:grpSpPr>
        <p:cxnSp>
          <p:nvCxnSpPr>
            <p:cNvPr id="189" name="Google Shape;189;p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90" name="Google Shape;190;p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91" name="Google Shape;191;p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2" name="Google Shape;192;p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3" name="Google Shape;193;p4"/>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4" name="Google Shape;194;p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5" name="Google Shape;195;p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6" name="Google Shape;196;p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7" name="Google Shape;197;p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8" name="Google Shape;198;p4"/>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199" name="Google Shape;199;p4"/>
          <p:cNvSpPr/>
          <p:nvPr/>
        </p:nvSpPr>
        <p:spPr>
          <a:xfrm rot="10800000">
            <a:off x="3174" y="1270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0" name="Google Shape;200;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11/7/2023</a:t>
            </a:r>
            <a:endParaRPr/>
          </a:p>
        </p:txBody>
      </p:sp>
      <p:sp>
        <p:nvSpPr>
          <p:cNvPr id="201" name="Google Shape;201;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202" name="Google Shape;202;p4"/>
          <p:cNvGrpSpPr/>
          <p:nvPr/>
        </p:nvGrpSpPr>
        <p:grpSpPr>
          <a:xfrm>
            <a:off x="1286933" y="1980544"/>
            <a:ext cx="9618133" cy="4029480"/>
            <a:chOff x="0" y="32001"/>
            <a:chExt cx="9618133" cy="4029480"/>
          </a:xfrm>
        </p:grpSpPr>
        <p:sp>
          <p:nvSpPr>
            <p:cNvPr id="203" name="Google Shape;203;p4"/>
            <p:cNvSpPr/>
            <p:nvPr/>
          </p:nvSpPr>
          <p:spPr>
            <a:xfrm>
              <a:off x="0" y="32001"/>
              <a:ext cx="9618133" cy="4029480"/>
            </a:xfrm>
            <a:prstGeom prst="roundRect">
              <a:avLst>
                <a:gd fmla="val 16667" name="adj"/>
              </a:avLst>
            </a:prstGeom>
            <a:solidFill>
              <a:srgbClr val="52A01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txBox="1"/>
            <p:nvPr/>
          </p:nvSpPr>
          <p:spPr>
            <a:xfrm>
              <a:off x="196703" y="228704"/>
              <a:ext cx="9224727" cy="3636074"/>
            </a:xfrm>
            <a:prstGeom prst="rect">
              <a:avLst/>
            </a:prstGeom>
            <a:noFill/>
            <a:ln>
              <a:noFill/>
            </a:ln>
          </p:spPr>
          <p:txBody>
            <a:bodyPr anchorCtr="0" anchor="ctr" bIns="156200" lIns="156200" spcFirstLastPara="1" rIns="156200" wrap="square" tIns="156200">
              <a:noAutofit/>
            </a:bodyPr>
            <a:lstStyle/>
            <a:p>
              <a:pPr indent="0" lvl="0" marL="0" marR="0" rtl="0" algn="l">
                <a:lnSpc>
                  <a:spcPct val="90000"/>
                </a:lnSpc>
                <a:spcBef>
                  <a:spcPts val="0"/>
                </a:spcBef>
                <a:spcAft>
                  <a:spcPts val="0"/>
                </a:spcAft>
                <a:buClr>
                  <a:schemeClr val="lt1"/>
                </a:buClr>
                <a:buSzPts val="4100"/>
                <a:buFont typeface="Trebuchet MS"/>
                <a:buNone/>
              </a:pPr>
              <a:r>
                <a:rPr lang="en-US" sz="4100">
                  <a:solidFill>
                    <a:schemeClr val="lt1"/>
                  </a:solidFill>
                  <a:latin typeface="Trebuchet MS"/>
                  <a:ea typeface="Trebuchet MS"/>
                  <a:cs typeface="Trebuchet MS"/>
                  <a:sym typeface="Trebuchet MS"/>
                </a:rPr>
                <a:t>In 2019 we set up the Better Food Shed – a wholesale operation as a direct intervention in the supply chain to link small/medium sustainable producers with small ethical retailers and veg schemes. </a:t>
              </a:r>
              <a:endParaRPr sz="4100">
                <a:solidFill>
                  <a:schemeClr val="lt1"/>
                </a:solidFill>
                <a:latin typeface="Trebuchet MS"/>
                <a:ea typeface="Trebuchet MS"/>
                <a:cs typeface="Trebuchet MS"/>
                <a:sym typeface="Trebuchet M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grpSp>
        <p:nvGrpSpPr>
          <p:cNvPr id="209" name="Google Shape;209;p5"/>
          <p:cNvGrpSpPr/>
          <p:nvPr/>
        </p:nvGrpSpPr>
        <p:grpSpPr>
          <a:xfrm>
            <a:off x="0" y="-8467"/>
            <a:ext cx="12192000" cy="6866467"/>
            <a:chOff x="0" y="-8467"/>
            <a:chExt cx="12192000" cy="6866467"/>
          </a:xfrm>
        </p:grpSpPr>
        <p:cxnSp>
          <p:nvCxnSpPr>
            <p:cNvPr id="210" name="Google Shape;210;p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11" name="Google Shape;211;p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12" name="Google Shape;212;p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3" name="Google Shape;213;p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4" name="Google Shape;214;p5"/>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5" name="Google Shape;215;p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6" name="Google Shape;216;p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7" name="Google Shape;217;p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8" name="Google Shape;218;p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9" name="Google Shape;219;p5"/>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20" name="Google Shape;220;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1" name="Google Shape;221;p5"/>
          <p:cNvSpPr txBox="1"/>
          <p:nvPr>
            <p:ph type="title"/>
          </p:nvPr>
        </p:nvSpPr>
        <p:spPr>
          <a:xfrm>
            <a:off x="1043950" y="1179151"/>
            <a:ext cx="3300646" cy="446388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sz="3600"/>
              <a:t>Better Food Traders </a:t>
            </a:r>
            <a:endParaRPr/>
          </a:p>
        </p:txBody>
      </p:sp>
      <p:sp>
        <p:nvSpPr>
          <p:cNvPr id="222" name="Google Shape;222;p5"/>
          <p:cNvSpPr/>
          <p:nvPr/>
        </p:nvSpPr>
        <p:spPr>
          <a:xfrm>
            <a:off x="0" y="4013200"/>
            <a:ext cx="448733" cy="2844800"/>
          </a:xfrm>
          <a:prstGeom prst="triangle">
            <a:avLst>
              <a:gd fmla="val 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223" name="Google Shape;223;p5"/>
          <p:cNvCxnSpPr/>
          <p:nvPr/>
        </p:nvCxnSpPr>
        <p:spPr>
          <a:xfrm>
            <a:off x="4656670" y="1442595"/>
            <a:ext cx="0" cy="3937000"/>
          </a:xfrm>
          <a:prstGeom prst="straightConnector1">
            <a:avLst/>
          </a:prstGeom>
          <a:noFill/>
          <a:ln cap="rnd" cmpd="sng" w="12700">
            <a:solidFill>
              <a:schemeClr val="accent1"/>
            </a:solidFill>
            <a:prstDash val="solid"/>
            <a:round/>
            <a:headEnd len="sm" w="sm" type="none"/>
            <a:tailEnd len="sm" w="sm" type="none"/>
          </a:ln>
        </p:spPr>
      </p:cxnSp>
      <p:sp>
        <p:nvSpPr>
          <p:cNvPr id="224" name="Google Shape;224;p5"/>
          <p:cNvSpPr txBox="1"/>
          <p:nvPr>
            <p:ph idx="1" type="body"/>
          </p:nvPr>
        </p:nvSpPr>
        <p:spPr>
          <a:xfrm>
            <a:off x="4978918" y="1109145"/>
            <a:ext cx="6341016" cy="4603900"/>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1440"/>
              <a:buChar char="►"/>
            </a:pPr>
            <a:r>
              <a:rPr lang="en-US"/>
              <a:t>Better Food Traders set up in 2020 but based on the community-led veg box schemes we mentored from 2010 onwards in our Start-Up Programme</a:t>
            </a:r>
            <a:br>
              <a:rPr lang="en-US"/>
            </a:br>
            <a:endParaRPr/>
          </a:p>
          <a:p>
            <a:pPr indent="-342900" lvl="0" marL="342900" rtl="0" algn="l">
              <a:spcBef>
                <a:spcPts val="1000"/>
              </a:spcBef>
              <a:spcAft>
                <a:spcPts val="0"/>
              </a:spcAft>
              <a:buSzPts val="1440"/>
              <a:buChar char="►"/>
            </a:pPr>
            <a:r>
              <a:rPr lang="en-US"/>
              <a:t>Now operates independently</a:t>
            </a:r>
            <a:br>
              <a:rPr lang="en-US"/>
            </a:br>
            <a:endParaRPr/>
          </a:p>
          <a:p>
            <a:pPr indent="-342900" lvl="0" marL="342900" rtl="0" algn="l">
              <a:spcBef>
                <a:spcPts val="1000"/>
              </a:spcBef>
              <a:spcAft>
                <a:spcPts val="0"/>
              </a:spcAft>
              <a:buSzPts val="1440"/>
              <a:buChar char="►"/>
            </a:pPr>
            <a:r>
              <a:rPr lang="en-US"/>
              <a:t>The network works across the UK to support and promote ethical food businesses who sell locally grown, nature-friendly food. </a:t>
            </a:r>
            <a:endParaRPr/>
          </a:p>
        </p:txBody>
      </p:sp>
      <p:sp>
        <p:nvSpPr>
          <p:cNvPr id="225" name="Google Shape;225;p5"/>
          <p:cNvSpPr/>
          <p:nvPr/>
        </p:nvSpPr>
        <p:spPr>
          <a:xfrm flipH="1" rot="10800000">
            <a:off x="11364139" y="0"/>
            <a:ext cx="842596" cy="4616289"/>
          </a:xfrm>
          <a:prstGeom prst="triangle">
            <a:avLst>
              <a:gd fmla="val 100000"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6" name="Google Shape;226;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solidFill>
                  <a:srgbClr val="888888"/>
                </a:solidFill>
                <a:latin typeface="Trebuchet MS"/>
                <a:ea typeface="Trebuchet MS"/>
                <a:cs typeface="Trebuchet MS"/>
                <a:sym typeface="Trebuchet MS"/>
              </a:rPr>
              <a:t>11/7/2023</a:t>
            </a:r>
            <a:endParaRPr>
              <a:solidFill>
                <a:srgbClr val="888888"/>
              </a:solidFill>
              <a:latin typeface="Trebuchet MS"/>
              <a:ea typeface="Trebuchet MS"/>
              <a:cs typeface="Trebuchet MS"/>
              <a:sym typeface="Trebuchet MS"/>
            </a:endParaRPr>
          </a:p>
        </p:txBody>
      </p:sp>
      <p:sp>
        <p:nvSpPr>
          <p:cNvPr id="227" name="Google Shape;227;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chemeClr val="accent1"/>
                </a:solidFill>
                <a:latin typeface="Trebuchet MS"/>
                <a:ea typeface="Trebuchet MS"/>
                <a:cs typeface="Trebuchet MS"/>
                <a:sym typeface="Trebuchet MS"/>
              </a:rPr>
              <a:t>‹#›</a:t>
            </a:fld>
            <a:endParaRPr>
              <a:solidFill>
                <a:schemeClr val="accen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6"/>
          <p:cNvSpPr txBox="1"/>
          <p:nvPr>
            <p:ph type="title"/>
          </p:nvPr>
        </p:nvSpPr>
        <p:spPr>
          <a:xfrm>
            <a:off x="663053" y="1018939"/>
            <a:ext cx="3922658" cy="1470784"/>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555555"/>
              </a:buClr>
              <a:buSzPct val="100000"/>
              <a:buFont typeface="Lora"/>
              <a:buNone/>
            </a:pPr>
            <a:r>
              <a:rPr b="0" i="1" lang="en-US">
                <a:solidFill>
                  <a:srgbClr val="555555"/>
                </a:solidFill>
                <a:latin typeface="Lora"/>
                <a:ea typeface="Lora"/>
                <a:cs typeface="Lora"/>
                <a:sym typeface="Lora"/>
              </a:rPr>
              <a:t>"The ethos of the Better Food Shed guarantees me and my employees an honest price for our produce. Their wages have gone up and my income has gone up as well.”</a:t>
            </a:r>
            <a:endParaRPr/>
          </a:p>
        </p:txBody>
      </p:sp>
      <p:grpSp>
        <p:nvGrpSpPr>
          <p:cNvPr id="233" name="Google Shape;233;p6"/>
          <p:cNvGrpSpPr/>
          <p:nvPr/>
        </p:nvGrpSpPr>
        <p:grpSpPr>
          <a:xfrm>
            <a:off x="4760461" y="569052"/>
            <a:ext cx="4513541" cy="5418180"/>
            <a:chOff x="0" y="54128"/>
            <a:chExt cx="4513541" cy="5418180"/>
          </a:xfrm>
        </p:grpSpPr>
        <p:sp>
          <p:nvSpPr>
            <p:cNvPr id="234" name="Google Shape;234;p6"/>
            <p:cNvSpPr/>
            <p:nvPr/>
          </p:nvSpPr>
          <p:spPr>
            <a:xfrm>
              <a:off x="0" y="54128"/>
              <a:ext cx="4513541" cy="1632150"/>
            </a:xfrm>
            <a:prstGeom prst="roundRect">
              <a:avLst>
                <a:gd fmla="val 16667" name="adj"/>
              </a:avLst>
            </a:prstGeom>
            <a:solidFill>
              <a:srgbClr val="90C22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
            <p:cNvSpPr txBox="1"/>
            <p:nvPr/>
          </p:nvSpPr>
          <p:spPr>
            <a:xfrm>
              <a:off x="79675" y="133803"/>
              <a:ext cx="4354191" cy="1472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Trebuchet MS"/>
                <a:buNone/>
              </a:pPr>
              <a:r>
                <a:rPr lang="en-US" sz="2400">
                  <a:solidFill>
                    <a:schemeClr val="lt1"/>
                  </a:solidFill>
                  <a:latin typeface="Trebuchet MS"/>
                  <a:ea typeface="Trebuchet MS"/>
                  <a:cs typeface="Trebuchet MS"/>
                  <a:sym typeface="Trebuchet MS"/>
                </a:rPr>
                <a:t>Growing Communities’ wholesale arm: the </a:t>
              </a:r>
              <a:r>
                <a:rPr b="1" lang="en-US" sz="2400">
                  <a:solidFill>
                    <a:schemeClr val="lt1"/>
                  </a:solidFill>
                  <a:latin typeface="Trebuchet MS"/>
                  <a:ea typeface="Trebuchet MS"/>
                  <a:cs typeface="Trebuchet MS"/>
                  <a:sym typeface="Trebuchet MS"/>
                </a:rPr>
                <a:t>Better Food Shed </a:t>
              </a:r>
              <a:r>
                <a:rPr lang="en-US" sz="2400">
                  <a:solidFill>
                    <a:schemeClr val="lt1"/>
                  </a:solidFill>
                  <a:latin typeface="Trebuchet MS"/>
                  <a:ea typeface="Trebuchet MS"/>
                  <a:cs typeface="Trebuchet MS"/>
                  <a:sym typeface="Trebuchet MS"/>
                </a:rPr>
                <a:t>– a not-for-profit organic wholesaler</a:t>
              </a:r>
              <a:endParaRPr sz="2400">
                <a:solidFill>
                  <a:schemeClr val="lt1"/>
                </a:solidFill>
                <a:latin typeface="Trebuchet MS"/>
                <a:ea typeface="Trebuchet MS"/>
                <a:cs typeface="Trebuchet MS"/>
                <a:sym typeface="Trebuchet MS"/>
              </a:endParaRPr>
            </a:p>
          </p:txBody>
        </p:sp>
        <p:sp>
          <p:nvSpPr>
            <p:cNvPr id="236" name="Google Shape;236;p6"/>
            <p:cNvSpPr/>
            <p:nvPr/>
          </p:nvSpPr>
          <p:spPr>
            <a:xfrm>
              <a:off x="0" y="1686278"/>
              <a:ext cx="4513541" cy="37860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
            <p:cNvSpPr txBox="1"/>
            <p:nvPr/>
          </p:nvSpPr>
          <p:spPr>
            <a:xfrm>
              <a:off x="0" y="1686278"/>
              <a:ext cx="4513541" cy="3786030"/>
            </a:xfrm>
            <a:prstGeom prst="rect">
              <a:avLst/>
            </a:prstGeom>
            <a:noFill/>
            <a:ln>
              <a:noFill/>
            </a:ln>
          </p:spPr>
          <p:txBody>
            <a:bodyPr anchorCtr="0" anchor="t" bIns="39350" lIns="143300" spcFirstLastPara="1" rIns="220450" wrap="square" tIns="39350">
              <a:noAutofit/>
            </a:bodyPr>
            <a:lstStyle/>
            <a:p>
              <a:pPr indent="-228600" lvl="1" marL="228600" marR="0" rtl="0" algn="l">
                <a:lnSpc>
                  <a:spcPct val="90000"/>
                </a:lnSpc>
                <a:spcBef>
                  <a:spcPts val="0"/>
                </a:spcBef>
                <a:spcAft>
                  <a:spcPts val="0"/>
                </a:spcAft>
                <a:buClr>
                  <a:schemeClr val="dk1"/>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Serving London’s community-led veg box schemes &amp; local authorities</a:t>
              </a:r>
              <a:endParaRPr b="0" i="0" sz="2400" u="none" cap="none" strike="noStrike">
                <a:solidFill>
                  <a:schemeClr val="dk1"/>
                </a:solidFill>
                <a:latin typeface="Trebuchet MS"/>
                <a:ea typeface="Trebuchet MS"/>
                <a:cs typeface="Trebuchet MS"/>
                <a:sym typeface="Trebuchet MS"/>
              </a:endParaRPr>
            </a:p>
            <a:p>
              <a:pPr indent="-228600" lvl="1" marL="228600" marR="0" rtl="0" algn="l">
                <a:lnSpc>
                  <a:spcPct val="90000"/>
                </a:lnSpc>
                <a:spcBef>
                  <a:spcPts val="480"/>
                </a:spcBef>
                <a:spcAft>
                  <a:spcPts val="0"/>
                </a:spcAft>
                <a:buClr>
                  <a:schemeClr val="dk1"/>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Distributing 20 tonnes of fresh organic produce weekly sourced directly from small/medium organic farmers</a:t>
              </a:r>
              <a:endParaRPr b="0" i="0" sz="2400" u="none" cap="none" strike="noStrike">
                <a:solidFill>
                  <a:schemeClr val="dk1"/>
                </a:solidFill>
                <a:latin typeface="Trebuchet MS"/>
                <a:ea typeface="Trebuchet MS"/>
                <a:cs typeface="Trebuchet MS"/>
                <a:sym typeface="Trebuchet MS"/>
              </a:endParaRPr>
            </a:p>
            <a:p>
              <a:pPr indent="-228600" lvl="1" marL="228600" marR="0" rtl="0" algn="l">
                <a:lnSpc>
                  <a:spcPct val="90000"/>
                </a:lnSpc>
                <a:spcBef>
                  <a:spcPts val="480"/>
                </a:spcBef>
                <a:spcAft>
                  <a:spcPts val="0"/>
                </a:spcAft>
                <a:buClr>
                  <a:schemeClr val="dk1"/>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Farmer-focused: buying what the farmers have in the fields</a:t>
              </a:r>
              <a:endParaRPr b="0" i="0" sz="2400" u="none" cap="none" strike="noStrike">
                <a:solidFill>
                  <a:schemeClr val="dk1"/>
                </a:solidFill>
                <a:latin typeface="Trebuchet MS"/>
                <a:ea typeface="Trebuchet MS"/>
                <a:cs typeface="Trebuchet MS"/>
                <a:sym typeface="Trebuchet MS"/>
              </a:endParaRPr>
            </a:p>
          </p:txBody>
        </p:sp>
      </p:grpSp>
      <p:sp>
        <p:nvSpPr>
          <p:cNvPr id="238" name="Google Shape;238;p6"/>
          <p:cNvSpPr txBox="1"/>
          <p:nvPr>
            <p:ph idx="2" type="body"/>
          </p:nvPr>
        </p:nvSpPr>
        <p:spPr>
          <a:xfrm>
            <a:off x="-2644364" y="3758627"/>
            <a:ext cx="3694579" cy="243403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t/>
            </a:r>
            <a:endParaRPr/>
          </a:p>
        </p:txBody>
      </p:sp>
      <p:sp>
        <p:nvSpPr>
          <p:cNvPr id="239" name="Google Shape;239;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11/7/2023</a:t>
            </a:r>
            <a:endParaRPr/>
          </a:p>
        </p:txBody>
      </p:sp>
      <p:sp>
        <p:nvSpPr>
          <p:cNvPr id="240" name="Google Shape;240;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1" name="Google Shape;241;p6"/>
          <p:cNvPicPr preferRelativeResize="0"/>
          <p:nvPr/>
        </p:nvPicPr>
        <p:blipFill rotWithShape="1">
          <a:blip r:embed="rId3">
            <a:alphaModFix/>
          </a:blip>
          <a:srcRect b="0" l="0" r="0" t="0"/>
          <a:stretch/>
        </p:blipFill>
        <p:spPr>
          <a:xfrm>
            <a:off x="488302" y="2738922"/>
            <a:ext cx="4239507" cy="31001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7"/>
          <p:cNvSpPr/>
          <p:nvPr/>
        </p:nvSpPr>
        <p:spPr>
          <a:xfrm>
            <a:off x="0" y="0"/>
            <a:ext cx="12188952"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247" name="Google Shape;247;p7"/>
          <p:cNvGrpSpPr/>
          <p:nvPr/>
        </p:nvGrpSpPr>
        <p:grpSpPr>
          <a:xfrm>
            <a:off x="0" y="-8467"/>
            <a:ext cx="12192000" cy="6866467"/>
            <a:chOff x="0" y="-8467"/>
            <a:chExt cx="12192000" cy="6866467"/>
          </a:xfrm>
        </p:grpSpPr>
        <p:cxnSp>
          <p:nvCxnSpPr>
            <p:cNvPr id="248" name="Google Shape;248;p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49" name="Google Shape;249;p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0" name="Google Shape;250;p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1" name="Google Shape;251;p7"/>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2" name="Google Shape;252;p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3" name="Google Shape;253;p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4" name="Google Shape;254;p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5" name="Google Shape;255;p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6" name="Google Shape;256;p7"/>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57" name="Google Shape;257;p7"/>
          <p:cNvSpPr/>
          <p:nvPr/>
        </p:nvSpPr>
        <p:spPr>
          <a:xfrm>
            <a:off x="477012" y="480060"/>
            <a:ext cx="8301227" cy="5897880"/>
          </a:xfrm>
          <a:prstGeom prst="rect">
            <a:avLst/>
          </a:prstGeom>
          <a:solidFill>
            <a:srgbClr val="FFFFFF"/>
          </a:solidFill>
          <a:ln>
            <a:noFill/>
          </a:ln>
          <a:effectLst>
            <a:outerShdw blurRad="63500" rotWithShape="0" algn="t" dir="5400000" dist="1778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descr="A graph of coins stacked in a column&#10;&#10;Description automatically generated with medium confidence" id="258" name="Google Shape;258;p7"/>
          <p:cNvPicPr preferRelativeResize="0"/>
          <p:nvPr/>
        </p:nvPicPr>
        <p:blipFill rotWithShape="1">
          <a:blip r:embed="rId3">
            <a:alphaModFix/>
          </a:blip>
          <a:srcRect b="0" l="0" r="0" t="0"/>
          <a:stretch/>
        </p:blipFill>
        <p:spPr>
          <a:xfrm>
            <a:off x="2332898" y="1131994"/>
            <a:ext cx="4590386" cy="4590386"/>
          </a:xfrm>
          <a:prstGeom prst="rect">
            <a:avLst/>
          </a:prstGeom>
          <a:noFill/>
          <a:ln>
            <a:noFill/>
          </a:ln>
        </p:spPr>
      </p:pic>
      <p:sp>
        <p:nvSpPr>
          <p:cNvPr id="259" name="Google Shape;259;p7"/>
          <p:cNvSpPr txBox="1"/>
          <p:nvPr>
            <p:ph idx="10" type="dt"/>
          </p:nvPr>
        </p:nvSpPr>
        <p:spPr>
          <a:xfrm>
            <a:off x="9378068" y="6411619"/>
            <a:ext cx="9119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solidFill>
                  <a:srgbClr val="FFFFFF"/>
                </a:solidFill>
              </a:rPr>
              <a:t>11/7/2023</a:t>
            </a:r>
            <a:endParaRPr>
              <a:solidFill>
                <a:srgbClr val="FFFFFF"/>
              </a:solidFill>
            </a:endParaRPr>
          </a:p>
        </p:txBody>
      </p:sp>
      <p:sp>
        <p:nvSpPr>
          <p:cNvPr id="260" name="Google Shape;260;p7"/>
          <p:cNvSpPr txBox="1"/>
          <p:nvPr>
            <p:ph idx="12" type="sldNum"/>
          </p:nvPr>
        </p:nvSpPr>
        <p:spPr>
          <a:xfrm>
            <a:off x="10865194" y="6411619"/>
            <a:ext cx="6833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grpSp>
        <p:nvGrpSpPr>
          <p:cNvPr id="265" name="Google Shape;265;p8"/>
          <p:cNvGrpSpPr/>
          <p:nvPr/>
        </p:nvGrpSpPr>
        <p:grpSpPr>
          <a:xfrm>
            <a:off x="0" y="-8467"/>
            <a:ext cx="12192000" cy="6866467"/>
            <a:chOff x="0" y="-8467"/>
            <a:chExt cx="12192000" cy="6866467"/>
          </a:xfrm>
        </p:grpSpPr>
        <p:cxnSp>
          <p:nvCxnSpPr>
            <p:cNvPr id="266" name="Google Shape;266;p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67" name="Google Shape;267;p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8" name="Google Shape;268;p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9" name="Google Shape;269;p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0" name="Google Shape;270;p8"/>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1" name="Google Shape;271;p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2" name="Google Shape;272;p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3" name="Google Shape;273;p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4" name="Google Shape;274;p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5" name="Google Shape;275;p8"/>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76" name="Google Shape;27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7" name="Google Shape;277;p8"/>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8" name="Google Shape;278;p8"/>
          <p:cNvSpPr txBox="1"/>
          <p:nvPr>
            <p:ph idx="10" type="dt"/>
          </p:nvPr>
        </p:nvSpPr>
        <p:spPr>
          <a:xfrm>
            <a:off x="8509002" y="6182876"/>
            <a:ext cx="9119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t>11/7/2023</a:t>
            </a:r>
            <a:endParaRPr/>
          </a:p>
        </p:txBody>
      </p:sp>
      <p:sp>
        <p:nvSpPr>
          <p:cNvPr id="279" name="Google Shape;279;p8"/>
          <p:cNvSpPr txBox="1"/>
          <p:nvPr>
            <p:ph idx="12" type="sldNum"/>
          </p:nvPr>
        </p:nvSpPr>
        <p:spPr>
          <a:xfrm>
            <a:off x="9894532" y="6182876"/>
            <a:ext cx="6833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280" name="Google Shape;280;p8"/>
          <p:cNvSpPr/>
          <p:nvPr/>
        </p:nvSpPr>
        <p:spPr>
          <a:xfrm flipH="1">
            <a:off x="11743267"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281" name="Google Shape;281;p8"/>
          <p:cNvGrpSpPr/>
          <p:nvPr/>
        </p:nvGrpSpPr>
        <p:grpSpPr>
          <a:xfrm>
            <a:off x="830940" y="1914792"/>
            <a:ext cx="10600680" cy="4125216"/>
            <a:chOff x="-94927" y="2016"/>
            <a:chExt cx="10600680" cy="4125216"/>
          </a:xfrm>
        </p:grpSpPr>
        <p:sp>
          <p:nvSpPr>
            <p:cNvPr id="282" name="Google Shape;282;p8"/>
            <p:cNvSpPr/>
            <p:nvPr/>
          </p:nvSpPr>
          <p:spPr>
            <a:xfrm>
              <a:off x="-94927" y="2016"/>
              <a:ext cx="2982415" cy="4125216"/>
            </a:xfrm>
            <a:prstGeom prst="rect">
              <a:avLst/>
            </a:prstGeom>
            <a:solidFill>
              <a:srgbClr val="52A01E"/>
            </a:solidFill>
            <a:ln cap="rnd" cmpd="sng" w="19050">
              <a:solidFill>
                <a:srgbClr val="52A0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txBox="1"/>
            <p:nvPr/>
          </p:nvSpPr>
          <p:spPr>
            <a:xfrm>
              <a:off x="-94927" y="2016"/>
              <a:ext cx="2982415" cy="4125216"/>
            </a:xfrm>
            <a:prstGeom prst="rect">
              <a:avLst/>
            </a:prstGeom>
            <a:noFill/>
            <a:ln>
              <a:noFill/>
            </a:ln>
          </p:spPr>
          <p:txBody>
            <a:bodyPr anchorCtr="0" anchor="ctr" bIns="199125" lIns="185100" spcFirstLastPara="1" rIns="185100" wrap="square" tIns="199125">
              <a:noAutofit/>
            </a:bodyPr>
            <a:lstStyle/>
            <a:p>
              <a:pPr indent="0" lvl="0" marL="0" marR="0" rtl="0" algn="ctr">
                <a:lnSpc>
                  <a:spcPct val="90000"/>
                </a:lnSpc>
                <a:spcBef>
                  <a:spcPts val="0"/>
                </a:spcBef>
                <a:spcAft>
                  <a:spcPts val="0"/>
                </a:spcAft>
                <a:buClr>
                  <a:schemeClr val="lt1"/>
                </a:buClr>
                <a:buSzPts val="2800"/>
                <a:buFont typeface="Trebuchet MS"/>
                <a:buNone/>
              </a:pPr>
              <a:r>
                <a:rPr lang="en-US" sz="2800">
                  <a:solidFill>
                    <a:schemeClr val="lt1"/>
                  </a:solidFill>
                  <a:latin typeface="Trebuchet MS"/>
                  <a:ea typeface="Trebuchet MS"/>
                  <a:cs typeface="Trebuchet MS"/>
                  <a:sym typeface="Trebuchet MS"/>
                </a:rPr>
                <a:t>How we re-distributing value in the food system</a:t>
              </a:r>
              <a:endParaRPr sz="2800">
                <a:solidFill>
                  <a:schemeClr val="lt1"/>
                </a:solidFill>
                <a:latin typeface="Trebuchet MS"/>
                <a:ea typeface="Trebuchet MS"/>
                <a:cs typeface="Trebuchet MS"/>
                <a:sym typeface="Trebuchet MS"/>
              </a:endParaRPr>
            </a:p>
          </p:txBody>
        </p:sp>
        <p:sp>
          <p:nvSpPr>
            <p:cNvPr id="284" name="Google Shape;284;p8"/>
            <p:cNvSpPr/>
            <p:nvPr/>
          </p:nvSpPr>
          <p:spPr>
            <a:xfrm>
              <a:off x="2697633" y="2016"/>
              <a:ext cx="7808120" cy="4125216"/>
            </a:xfrm>
            <a:prstGeom prst="rect">
              <a:avLst/>
            </a:prstGeom>
            <a:solidFill>
              <a:srgbClr val="CFDFCA">
                <a:alpha val="89803"/>
              </a:srgbClr>
            </a:solidFill>
            <a:ln cap="rnd" cmpd="sng" w="19050">
              <a:solidFill>
                <a:srgbClr val="CFDF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txBox="1"/>
            <p:nvPr/>
          </p:nvSpPr>
          <p:spPr>
            <a:xfrm>
              <a:off x="2697633" y="2016"/>
              <a:ext cx="7808120" cy="4125216"/>
            </a:xfrm>
            <a:prstGeom prst="rect">
              <a:avLst/>
            </a:prstGeom>
            <a:noFill/>
            <a:ln>
              <a:noFill/>
            </a:ln>
          </p:spPr>
          <p:txBody>
            <a:bodyPr anchorCtr="0" anchor="ctr" bIns="266700" lIns="158375" spcFirstLastPara="1" rIns="158375" wrap="square" tIns="266700">
              <a:noAutofit/>
            </a:bodyPr>
            <a:lstStyle/>
            <a:p>
              <a:pPr indent="0" lvl="0" marL="0" marR="0" rtl="0" algn="l">
                <a:lnSpc>
                  <a:spcPct val="90000"/>
                </a:lnSpc>
                <a:spcBef>
                  <a:spcPts val="0"/>
                </a:spcBef>
                <a:spcAft>
                  <a:spcPts val="0"/>
                </a:spcAft>
                <a:buClr>
                  <a:schemeClr val="dk1"/>
                </a:buClr>
                <a:buSzPts val="2100"/>
                <a:buFont typeface="Trebuchet MS"/>
                <a:buNone/>
              </a:pPr>
              <a:r>
                <a:rPr lang="en-US" sz="2100">
                  <a:solidFill>
                    <a:schemeClr val="dk1"/>
                  </a:solidFill>
                  <a:latin typeface="Trebuchet MS"/>
                  <a:ea typeface="Trebuchet MS"/>
                  <a:cs typeface="Trebuchet MS"/>
                  <a:sym typeface="Trebuchet MS"/>
                </a:rPr>
                <a:t>Fair pay to farmers</a:t>
              </a:r>
              <a:endParaRPr sz="2100">
                <a:solidFill>
                  <a:schemeClr val="dk1"/>
                </a:solidFill>
                <a:latin typeface="Trebuchet MS"/>
                <a:ea typeface="Trebuchet MS"/>
                <a:cs typeface="Trebuchet MS"/>
                <a:sym typeface="Trebuchet MS"/>
              </a:endParaRPr>
            </a:p>
            <a:p>
              <a:pPr indent="0" lvl="0" marL="0" marR="0" rtl="0" algn="l">
                <a:lnSpc>
                  <a:spcPct val="90000"/>
                </a:lnSpc>
                <a:spcBef>
                  <a:spcPts val="735"/>
                </a:spcBef>
                <a:spcAft>
                  <a:spcPts val="0"/>
                </a:spcAft>
                <a:buClr>
                  <a:schemeClr val="dk1"/>
                </a:buClr>
                <a:buSzPts val="2100"/>
                <a:buFont typeface="Trebuchet MS"/>
                <a:buNone/>
              </a:pPr>
              <a:r>
                <a:rPr lang="en-US" sz="2100">
                  <a:solidFill>
                    <a:schemeClr val="dk1"/>
                  </a:solidFill>
                  <a:latin typeface="Trebuchet MS"/>
                  <a:ea typeface="Trebuchet MS"/>
                  <a:cs typeface="Trebuchet MS"/>
                  <a:sym typeface="Trebuchet MS"/>
                </a:rPr>
                <a:t>Flexibility – take what’s in the fields </a:t>
              </a:r>
              <a:endParaRPr sz="2100">
                <a:solidFill>
                  <a:schemeClr val="dk1"/>
                </a:solidFill>
                <a:latin typeface="Trebuchet MS"/>
                <a:ea typeface="Trebuchet MS"/>
                <a:cs typeface="Trebuchet MS"/>
                <a:sym typeface="Trebuchet MS"/>
              </a:endParaRPr>
            </a:p>
            <a:p>
              <a:pPr indent="0" lvl="0" marL="0" marR="0" rtl="0" algn="l">
                <a:lnSpc>
                  <a:spcPct val="90000"/>
                </a:lnSpc>
                <a:spcBef>
                  <a:spcPts val="735"/>
                </a:spcBef>
                <a:spcAft>
                  <a:spcPts val="0"/>
                </a:spcAft>
                <a:buClr>
                  <a:schemeClr val="dk1"/>
                </a:buClr>
                <a:buSzPts val="2100"/>
                <a:buFont typeface="Trebuchet MS"/>
                <a:buNone/>
              </a:pPr>
              <a:r>
                <a:rPr lang="en-US" sz="2100">
                  <a:solidFill>
                    <a:schemeClr val="dk1"/>
                  </a:solidFill>
                  <a:latin typeface="Trebuchet MS"/>
                  <a:ea typeface="Trebuchet MS"/>
                  <a:cs typeface="Trebuchet MS"/>
                  <a:sym typeface="Trebuchet MS"/>
                </a:rPr>
                <a:t>Prompt payment to farmers</a:t>
              </a:r>
              <a:endParaRPr sz="2100">
                <a:solidFill>
                  <a:schemeClr val="dk1"/>
                </a:solidFill>
                <a:latin typeface="Trebuchet MS"/>
                <a:ea typeface="Trebuchet MS"/>
                <a:cs typeface="Trebuchet MS"/>
                <a:sym typeface="Trebuchet MS"/>
              </a:endParaRPr>
            </a:p>
            <a:p>
              <a:pPr indent="0" lvl="0" marL="0" marR="0" rtl="0" algn="l">
                <a:lnSpc>
                  <a:spcPct val="90000"/>
                </a:lnSpc>
                <a:spcBef>
                  <a:spcPts val="735"/>
                </a:spcBef>
                <a:spcAft>
                  <a:spcPts val="0"/>
                </a:spcAft>
                <a:buClr>
                  <a:schemeClr val="dk1"/>
                </a:buClr>
                <a:buSzPts val="2100"/>
                <a:buFont typeface="Trebuchet MS"/>
                <a:buNone/>
              </a:pPr>
              <a:r>
                <a:rPr lang="en-US" sz="2100">
                  <a:solidFill>
                    <a:schemeClr val="dk1"/>
                  </a:solidFill>
                  <a:latin typeface="Trebuchet MS"/>
                  <a:ea typeface="Trebuchet MS"/>
                  <a:cs typeface="Trebuchet MS"/>
                  <a:sym typeface="Trebuchet MS"/>
                </a:rPr>
                <a:t>Marketing by veg schemes to build customers understanding &amp; support</a:t>
              </a:r>
              <a:endParaRPr/>
            </a:p>
            <a:p>
              <a:pPr indent="0" lvl="0" marL="0" marR="0" rtl="0" algn="l">
                <a:lnSpc>
                  <a:spcPct val="90000"/>
                </a:lnSpc>
                <a:spcBef>
                  <a:spcPts val="735"/>
                </a:spcBef>
                <a:spcAft>
                  <a:spcPts val="0"/>
                </a:spcAft>
                <a:buClr>
                  <a:schemeClr val="dk1"/>
                </a:buClr>
                <a:buSzPts val="2100"/>
                <a:buFont typeface="Trebuchet MS"/>
                <a:buNone/>
              </a:pPr>
              <a:r>
                <a:rPr lang="en-US" sz="2100">
                  <a:solidFill>
                    <a:schemeClr val="dk1"/>
                  </a:solidFill>
                  <a:latin typeface="Trebuchet MS"/>
                  <a:ea typeface="Trebuchet MS"/>
                  <a:cs typeface="Trebuchet MS"/>
                  <a:sym typeface="Trebuchet MS"/>
                </a:rPr>
                <a:t>Low overheads </a:t>
              </a:r>
              <a:endParaRPr sz="2100">
                <a:solidFill>
                  <a:schemeClr val="dk1"/>
                </a:solidFill>
                <a:latin typeface="Trebuchet MS"/>
                <a:ea typeface="Trebuchet MS"/>
                <a:cs typeface="Trebuchet MS"/>
                <a:sym typeface="Trebuchet MS"/>
              </a:endParaRPr>
            </a:p>
            <a:p>
              <a:pPr indent="0" lvl="0" marL="0" marR="0" rtl="0" algn="l">
                <a:lnSpc>
                  <a:spcPct val="90000"/>
                </a:lnSpc>
                <a:spcBef>
                  <a:spcPts val="735"/>
                </a:spcBef>
                <a:spcAft>
                  <a:spcPts val="0"/>
                </a:spcAft>
                <a:buClr>
                  <a:schemeClr val="dk1"/>
                </a:buClr>
                <a:buSzPts val="2100"/>
                <a:buFont typeface="Trebuchet MS"/>
                <a:buNone/>
              </a:pPr>
              <a:r>
                <a:rPr lang="en-US" sz="2100">
                  <a:solidFill>
                    <a:schemeClr val="dk1"/>
                  </a:solidFill>
                  <a:latin typeface="Trebuchet MS"/>
                  <a:ea typeface="Trebuchet MS"/>
                  <a:cs typeface="Trebuchet MS"/>
                  <a:sym typeface="Trebuchet MS"/>
                </a:rPr>
                <a:t>Low operating costs </a:t>
              </a:r>
              <a:endParaRPr sz="2100">
                <a:solidFill>
                  <a:schemeClr val="dk1"/>
                </a:solidFill>
                <a:latin typeface="Trebuchet MS"/>
                <a:ea typeface="Trebuchet MS"/>
                <a:cs typeface="Trebuchet MS"/>
                <a:sym typeface="Trebuchet MS"/>
              </a:endParaRPr>
            </a:p>
            <a:p>
              <a:pPr indent="0" lvl="0" marL="0" marR="0" rtl="0" algn="l">
                <a:lnSpc>
                  <a:spcPct val="90000"/>
                </a:lnSpc>
                <a:spcBef>
                  <a:spcPts val="735"/>
                </a:spcBef>
                <a:spcAft>
                  <a:spcPts val="0"/>
                </a:spcAft>
                <a:buClr>
                  <a:schemeClr val="dk1"/>
                </a:buClr>
                <a:buSzPts val="2100"/>
                <a:buFont typeface="Trebuchet MS"/>
                <a:buNone/>
              </a:pPr>
              <a:r>
                <a:rPr lang="en-US" sz="2100">
                  <a:solidFill>
                    <a:schemeClr val="dk1"/>
                  </a:solidFill>
                  <a:latin typeface="Trebuchet MS"/>
                  <a:ea typeface="Trebuchet MS"/>
                  <a:cs typeface="Trebuchet MS"/>
                  <a:sym typeface="Trebuchet MS"/>
                </a:rPr>
                <a:t>Fair pay for staff (Real Living Wage) </a:t>
              </a:r>
              <a:endParaRPr sz="2100">
                <a:solidFill>
                  <a:schemeClr val="dk1"/>
                </a:solidFill>
                <a:latin typeface="Trebuchet MS"/>
                <a:ea typeface="Trebuchet MS"/>
                <a:cs typeface="Trebuchet MS"/>
                <a:sym typeface="Trebuchet MS"/>
              </a:endParaRPr>
            </a:p>
            <a:p>
              <a:pPr indent="0" lvl="0" marL="0" marR="0" rtl="0" algn="l">
                <a:lnSpc>
                  <a:spcPct val="90000"/>
                </a:lnSpc>
                <a:spcBef>
                  <a:spcPts val="735"/>
                </a:spcBef>
                <a:spcAft>
                  <a:spcPts val="0"/>
                </a:spcAft>
                <a:buClr>
                  <a:schemeClr val="dk1"/>
                </a:buClr>
                <a:buSzPts val="2100"/>
                <a:buFont typeface="Trebuchet MS"/>
                <a:buNone/>
              </a:pPr>
              <a:r>
                <a:rPr lang="en-US" sz="2100">
                  <a:solidFill>
                    <a:schemeClr val="dk1"/>
                  </a:solidFill>
                  <a:latin typeface="Trebuchet MS"/>
                  <a:ea typeface="Trebuchet MS"/>
                  <a:cs typeface="Trebuchet MS"/>
                  <a:sym typeface="Trebuchet MS"/>
                </a:rPr>
                <a:t>Low pay differential within GC (and BFS) = Not taking lots of money out of the system) </a:t>
              </a:r>
              <a:endParaRPr sz="2100">
                <a:solidFill>
                  <a:schemeClr val="dk1"/>
                </a:solidFill>
                <a:latin typeface="Trebuchet MS"/>
                <a:ea typeface="Trebuchet MS"/>
                <a:cs typeface="Trebuchet MS"/>
                <a:sym typeface="Trebuchet M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grpSp>
        <p:nvGrpSpPr>
          <p:cNvPr id="290" name="Google Shape;290;p9"/>
          <p:cNvGrpSpPr/>
          <p:nvPr/>
        </p:nvGrpSpPr>
        <p:grpSpPr>
          <a:xfrm>
            <a:off x="0" y="-8467"/>
            <a:ext cx="12192000" cy="6866467"/>
            <a:chOff x="0" y="-8467"/>
            <a:chExt cx="12192000" cy="6866467"/>
          </a:xfrm>
        </p:grpSpPr>
        <p:cxnSp>
          <p:nvCxnSpPr>
            <p:cNvPr id="291" name="Google Shape;291;p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2" name="Google Shape;292;p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93" name="Google Shape;293;p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4" name="Google Shape;294;p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5" name="Google Shape;295;p9"/>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6" name="Google Shape;296;p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7" name="Google Shape;297;p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8" name="Google Shape;298;p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9" name="Google Shape;299;p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0" name="Google Shape;300;p9"/>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301" name="Google Shape;301;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2" name="Google Shape;302;p9"/>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3" name="Google Shape;303;p9"/>
          <p:cNvSpPr/>
          <p:nvPr/>
        </p:nvSpPr>
        <p:spPr>
          <a:xfrm>
            <a:off x="6753379" y="-1"/>
            <a:ext cx="5438621" cy="6857999"/>
          </a:xfrm>
          <a:custGeom>
            <a:rect b="b" l="l" r="r" t="t"/>
            <a:pathLst>
              <a:path extrusionOk="0" h="6857999" w="5438621">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304" name="Google Shape;304;p9"/>
          <p:cNvCxnSpPr/>
          <p:nvPr/>
        </p:nvCxnSpPr>
        <p:spPr>
          <a:xfrm flipH="1">
            <a:off x="5453743" y="3483429"/>
            <a:ext cx="6738258" cy="3374570"/>
          </a:xfrm>
          <a:prstGeom prst="straightConnector1">
            <a:avLst/>
          </a:prstGeom>
          <a:noFill/>
          <a:ln cap="flat" cmpd="sng" w="9525">
            <a:solidFill>
              <a:srgbClr val="BFE471">
                <a:alpha val="80000"/>
              </a:srgbClr>
            </a:solidFill>
            <a:prstDash val="solid"/>
            <a:round/>
            <a:headEnd len="sm" w="sm" type="none"/>
            <a:tailEnd len="sm" w="sm" type="none"/>
          </a:ln>
        </p:spPr>
      </p:cxnSp>
      <p:cxnSp>
        <p:nvCxnSpPr>
          <p:cNvPr id="305" name="Google Shape;305;p9"/>
          <p:cNvCxnSpPr/>
          <p:nvPr/>
        </p:nvCxnSpPr>
        <p:spPr>
          <a:xfrm>
            <a:off x="6678143" y="0"/>
            <a:ext cx="860630" cy="6857999"/>
          </a:xfrm>
          <a:prstGeom prst="straightConnector1">
            <a:avLst/>
          </a:prstGeom>
          <a:noFill/>
          <a:ln cap="sq" cmpd="sng" w="15875">
            <a:solidFill>
              <a:schemeClr val="accent1"/>
            </a:solidFill>
            <a:prstDash val="solid"/>
            <a:bevel/>
            <a:headEnd len="sm" w="sm" type="none"/>
            <a:tailEnd len="sm" w="sm" type="none"/>
          </a:ln>
        </p:spPr>
      </p:cxnSp>
      <p:sp>
        <p:nvSpPr>
          <p:cNvPr id="306" name="Google Shape;306;p9"/>
          <p:cNvSpPr/>
          <p:nvPr/>
        </p:nvSpPr>
        <p:spPr>
          <a:xfrm flipH="1" rot="10800000">
            <a:off x="11349404" y="0"/>
            <a:ext cx="842596" cy="5666154"/>
          </a:xfrm>
          <a:prstGeom prst="triangle">
            <a:avLst>
              <a:gd fmla="val 100000" name="adj"/>
            </a:avLst>
          </a:prstGeom>
          <a:solidFill>
            <a:schemeClr val="accent2">
              <a:alpha val="8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7" name="Google Shape;307;p9"/>
          <p:cNvSpPr txBox="1"/>
          <p:nvPr>
            <p:ph type="title"/>
          </p:nvPr>
        </p:nvSpPr>
        <p:spPr>
          <a:xfrm>
            <a:off x="829734" y="854529"/>
            <a:ext cx="5615127" cy="524705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accent1"/>
              </a:buClr>
              <a:buSzPts val="2900"/>
              <a:buFont typeface="Trebuchet MS"/>
              <a:buNone/>
            </a:pPr>
            <a:r>
              <a:rPr lang="en-US" sz="2900"/>
              <a:t>A report from the </a:t>
            </a:r>
            <a:r>
              <a:rPr b="1" lang="en-US" sz="2900"/>
              <a:t>New Economic Foundation </a:t>
            </a:r>
            <a:r>
              <a:rPr lang="en-US" sz="2900"/>
              <a:t>(in 2021) on Growing Communities veg scheme and market showed that for every </a:t>
            </a:r>
            <a:r>
              <a:rPr b="1" lang="en-US" sz="2900"/>
              <a:t>£1</a:t>
            </a:r>
            <a:r>
              <a:rPr lang="en-US" sz="2900"/>
              <a:t> a customer spends with us, at least </a:t>
            </a:r>
            <a:r>
              <a:rPr b="1" lang="en-US" sz="2900"/>
              <a:t>£3.70 </a:t>
            </a:r>
            <a:r>
              <a:rPr lang="en-US" sz="2900"/>
              <a:t>worth of social, environmental and economic benefits are generated.</a:t>
            </a:r>
            <a:br>
              <a:rPr lang="en-US" sz="2900"/>
            </a:br>
            <a:endParaRPr sz="2900"/>
          </a:p>
        </p:txBody>
      </p:sp>
      <p:sp>
        <p:nvSpPr>
          <p:cNvPr id="308" name="Google Shape;308;p9"/>
          <p:cNvSpPr txBox="1"/>
          <p:nvPr>
            <p:ph idx="10" type="dt"/>
          </p:nvPr>
        </p:nvSpPr>
        <p:spPr>
          <a:xfrm>
            <a:off x="8217505" y="5946112"/>
            <a:ext cx="9119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US">
                <a:solidFill>
                  <a:srgbClr val="FFFFFF"/>
                </a:solidFill>
                <a:latin typeface="Trebuchet MS"/>
                <a:ea typeface="Trebuchet MS"/>
                <a:cs typeface="Trebuchet MS"/>
                <a:sym typeface="Trebuchet MS"/>
              </a:rPr>
              <a:t>11/7/2023</a:t>
            </a:r>
            <a:endParaRPr>
              <a:solidFill>
                <a:srgbClr val="FFFFFF"/>
              </a:solidFill>
              <a:latin typeface="Trebuchet MS"/>
              <a:ea typeface="Trebuchet MS"/>
              <a:cs typeface="Trebuchet MS"/>
              <a:sym typeface="Trebuchet MS"/>
            </a:endParaRPr>
          </a:p>
        </p:txBody>
      </p:sp>
      <p:sp>
        <p:nvSpPr>
          <p:cNvPr id="309" name="Google Shape;309;p9"/>
          <p:cNvSpPr txBox="1"/>
          <p:nvPr>
            <p:ph idx="12" type="sldNum"/>
          </p:nvPr>
        </p:nvSpPr>
        <p:spPr>
          <a:xfrm>
            <a:off x="9603035" y="5946112"/>
            <a:ext cx="68333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FFFFFF"/>
                </a:solidFill>
                <a:latin typeface="Trebuchet MS"/>
                <a:ea typeface="Trebuchet MS"/>
                <a:cs typeface="Trebuchet MS"/>
                <a:sym typeface="Trebuchet MS"/>
              </a:rPr>
              <a:t>‹#›</a:t>
            </a:fld>
            <a:endParaRPr>
              <a:solidFill>
                <a:srgbClr val="FFFFFF"/>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2021-07-05T15:25:53Z</dcterms:created>
  <dc:creator>Kerry Rankine</dc:creator>
</cp:coreProperties>
</file>